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6" r:id="rId2"/>
  </p:sldIdLst>
  <p:sldSz cx="14401800" cy="18059400"/>
  <p:notesSz cx="6858000" cy="9144000"/>
  <p:defaultTextStyle>
    <a:defPPr>
      <a:defRPr lang="en-US"/>
    </a:defPPr>
    <a:lvl1pPr marL="0" algn="l" defTabSz="1558138" rtl="0" eaLnBrk="1" latinLnBrk="0" hangingPunct="1">
      <a:defRPr sz="3067" kern="1200">
        <a:solidFill>
          <a:schemeClr val="tx1"/>
        </a:solidFill>
        <a:latin typeface="+mn-lt"/>
        <a:ea typeface="+mn-ea"/>
        <a:cs typeface="+mn-cs"/>
      </a:defRPr>
    </a:lvl1pPr>
    <a:lvl2pPr marL="779069" algn="l" defTabSz="1558138" rtl="0" eaLnBrk="1" latinLnBrk="0" hangingPunct="1">
      <a:defRPr sz="3067" kern="1200">
        <a:solidFill>
          <a:schemeClr val="tx1"/>
        </a:solidFill>
        <a:latin typeface="+mn-lt"/>
        <a:ea typeface="+mn-ea"/>
        <a:cs typeface="+mn-cs"/>
      </a:defRPr>
    </a:lvl2pPr>
    <a:lvl3pPr marL="1558138" algn="l" defTabSz="1558138" rtl="0" eaLnBrk="1" latinLnBrk="0" hangingPunct="1">
      <a:defRPr sz="3067" kern="1200">
        <a:solidFill>
          <a:schemeClr val="tx1"/>
        </a:solidFill>
        <a:latin typeface="+mn-lt"/>
        <a:ea typeface="+mn-ea"/>
        <a:cs typeface="+mn-cs"/>
      </a:defRPr>
    </a:lvl3pPr>
    <a:lvl4pPr marL="2337206" algn="l" defTabSz="1558138" rtl="0" eaLnBrk="1" latinLnBrk="0" hangingPunct="1">
      <a:defRPr sz="3067" kern="1200">
        <a:solidFill>
          <a:schemeClr val="tx1"/>
        </a:solidFill>
        <a:latin typeface="+mn-lt"/>
        <a:ea typeface="+mn-ea"/>
        <a:cs typeface="+mn-cs"/>
      </a:defRPr>
    </a:lvl4pPr>
    <a:lvl5pPr marL="3116275" algn="l" defTabSz="1558138" rtl="0" eaLnBrk="1" latinLnBrk="0" hangingPunct="1">
      <a:defRPr sz="3067" kern="1200">
        <a:solidFill>
          <a:schemeClr val="tx1"/>
        </a:solidFill>
        <a:latin typeface="+mn-lt"/>
        <a:ea typeface="+mn-ea"/>
        <a:cs typeface="+mn-cs"/>
      </a:defRPr>
    </a:lvl5pPr>
    <a:lvl6pPr marL="3895344" algn="l" defTabSz="1558138" rtl="0" eaLnBrk="1" latinLnBrk="0" hangingPunct="1">
      <a:defRPr sz="3067" kern="1200">
        <a:solidFill>
          <a:schemeClr val="tx1"/>
        </a:solidFill>
        <a:latin typeface="+mn-lt"/>
        <a:ea typeface="+mn-ea"/>
        <a:cs typeface="+mn-cs"/>
      </a:defRPr>
    </a:lvl6pPr>
    <a:lvl7pPr marL="4674413" algn="l" defTabSz="1558138" rtl="0" eaLnBrk="1" latinLnBrk="0" hangingPunct="1">
      <a:defRPr sz="3067" kern="1200">
        <a:solidFill>
          <a:schemeClr val="tx1"/>
        </a:solidFill>
        <a:latin typeface="+mn-lt"/>
        <a:ea typeface="+mn-ea"/>
        <a:cs typeface="+mn-cs"/>
      </a:defRPr>
    </a:lvl7pPr>
    <a:lvl8pPr marL="5453482" algn="l" defTabSz="1558138" rtl="0" eaLnBrk="1" latinLnBrk="0" hangingPunct="1">
      <a:defRPr sz="3067" kern="1200">
        <a:solidFill>
          <a:schemeClr val="tx1"/>
        </a:solidFill>
        <a:latin typeface="+mn-lt"/>
        <a:ea typeface="+mn-ea"/>
        <a:cs typeface="+mn-cs"/>
      </a:defRPr>
    </a:lvl8pPr>
    <a:lvl9pPr marL="6232550" algn="l" defTabSz="1558138" rtl="0" eaLnBrk="1" latinLnBrk="0" hangingPunct="1">
      <a:defRPr sz="306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688" userDrawn="1">
          <p15:clr>
            <a:srgbClr val="A4A3A4"/>
          </p15:clr>
        </p15:guide>
        <p15:guide id="2" pos="4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15"/>
    <p:restoredTop sz="96362"/>
  </p:normalViewPr>
  <p:slideViewPr>
    <p:cSldViewPr snapToGrid="0" snapToObjects="1" showGuides="1">
      <p:cViewPr>
        <p:scale>
          <a:sx n="108" d="100"/>
          <a:sy n="108" d="100"/>
        </p:scale>
        <p:origin x="1248" y="160"/>
      </p:cViewPr>
      <p:guideLst>
        <p:guide orient="horz" pos="5688"/>
        <p:guide pos="45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9E7A6-D34A-D64E-B4D8-3D2C0C539E5E}" type="datetimeFigureOut">
              <a:rPr lang="en-US" smtClean="0"/>
              <a:t>4/28/24</a:t>
            </a:fld>
            <a:endParaRPr lang="en-US"/>
          </a:p>
        </p:txBody>
      </p:sp>
      <p:sp>
        <p:nvSpPr>
          <p:cNvPr id="4" name="Slide Image Placeholder 3"/>
          <p:cNvSpPr>
            <a:spLocks noGrp="1" noRot="1" noChangeAspect="1"/>
          </p:cNvSpPr>
          <p:nvPr>
            <p:ph type="sldImg" idx="2"/>
          </p:nvPr>
        </p:nvSpPr>
        <p:spPr>
          <a:xfrm>
            <a:off x="2198688" y="1143000"/>
            <a:ext cx="2460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3714C4-59B4-C340-A933-3D19A1F8AD1F}" type="slidenum">
              <a:rPr lang="en-US" smtClean="0"/>
              <a:t>‹#›</a:t>
            </a:fld>
            <a:endParaRPr lang="en-US"/>
          </a:p>
        </p:txBody>
      </p:sp>
    </p:spTree>
    <p:extLst>
      <p:ext uri="{BB962C8B-B14F-4D97-AF65-F5344CB8AC3E}">
        <p14:creationId xmlns:p14="http://schemas.microsoft.com/office/powerpoint/2010/main" val="278930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3714C4-59B4-C340-A933-3D19A1F8AD1F}" type="slidenum">
              <a:rPr lang="en-US" smtClean="0"/>
              <a:t>1</a:t>
            </a:fld>
            <a:endParaRPr lang="en-US"/>
          </a:p>
        </p:txBody>
      </p:sp>
    </p:spTree>
    <p:extLst>
      <p:ext uri="{BB962C8B-B14F-4D97-AF65-F5344CB8AC3E}">
        <p14:creationId xmlns:p14="http://schemas.microsoft.com/office/powerpoint/2010/main" val="1201326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135" y="2955556"/>
            <a:ext cx="12241530" cy="6287347"/>
          </a:xfrm>
        </p:spPr>
        <p:txBody>
          <a:bodyPr anchor="b"/>
          <a:lstStyle>
            <a:lvl1pPr algn="ctr">
              <a:defRPr sz="9450"/>
            </a:lvl1pPr>
          </a:lstStyle>
          <a:p>
            <a:r>
              <a:rPr lang="en-US"/>
              <a:t>Click to edit Master title style</a:t>
            </a:r>
            <a:endParaRPr lang="en-US" dirty="0"/>
          </a:p>
        </p:txBody>
      </p:sp>
      <p:sp>
        <p:nvSpPr>
          <p:cNvPr id="3" name="Subtitle 2"/>
          <p:cNvSpPr>
            <a:spLocks noGrp="1"/>
          </p:cNvSpPr>
          <p:nvPr>
            <p:ph type="subTitle" idx="1"/>
          </p:nvPr>
        </p:nvSpPr>
        <p:spPr>
          <a:xfrm>
            <a:off x="1800225" y="9485367"/>
            <a:ext cx="10801350" cy="4360173"/>
          </a:xfrm>
        </p:spPr>
        <p:txBody>
          <a:bodyPr/>
          <a:lstStyle>
            <a:lvl1pPr marL="0" indent="0" algn="ctr">
              <a:buNone/>
              <a:defRPr sz="3780"/>
            </a:lvl1pPr>
            <a:lvl2pPr marL="720090" indent="0" algn="ctr">
              <a:buNone/>
              <a:defRPr sz="3150"/>
            </a:lvl2pPr>
            <a:lvl3pPr marL="1440180" indent="0" algn="ctr">
              <a:buNone/>
              <a:defRPr sz="2835"/>
            </a:lvl3pPr>
            <a:lvl4pPr marL="2160270" indent="0" algn="ctr">
              <a:buNone/>
              <a:defRPr sz="2520"/>
            </a:lvl4pPr>
            <a:lvl5pPr marL="2880360" indent="0" algn="ctr">
              <a:buNone/>
              <a:defRPr sz="2520"/>
            </a:lvl5pPr>
            <a:lvl6pPr marL="3600450" indent="0" algn="ctr">
              <a:buNone/>
              <a:defRPr sz="2520"/>
            </a:lvl6pPr>
            <a:lvl7pPr marL="4320540" indent="0" algn="ctr">
              <a:buNone/>
              <a:defRPr sz="2520"/>
            </a:lvl7pPr>
            <a:lvl8pPr marL="5040630" indent="0" algn="ctr">
              <a:buNone/>
              <a:defRPr sz="2520"/>
            </a:lvl8pPr>
            <a:lvl9pPr marL="5760720" indent="0" algn="ctr">
              <a:buNone/>
              <a:defRPr sz="25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B753F9-49C1-9441-96FE-F91AD72BBFD1}" type="datetimeFigureOut">
              <a:rPr lang="en-US" smtClean="0"/>
              <a:t>4/28/24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82657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753F9-49C1-9441-96FE-F91AD72BBFD1}" type="datetimeFigureOut">
              <a:rPr lang="en-US" smtClean="0"/>
              <a:t>4/28/24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80994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6289" y="961496"/>
            <a:ext cx="3105388" cy="1530450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90124" y="961496"/>
            <a:ext cx="9136142" cy="153045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753F9-49C1-9441-96FE-F91AD72BBFD1}" type="datetimeFigureOut">
              <a:rPr lang="en-US" smtClean="0"/>
              <a:t>4/28/24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916757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753F9-49C1-9441-96FE-F91AD72BBFD1}" type="datetimeFigureOut">
              <a:rPr lang="en-US" smtClean="0"/>
              <a:t>4/28/24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973341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623" y="4502314"/>
            <a:ext cx="12421553" cy="7512207"/>
          </a:xfrm>
        </p:spPr>
        <p:txBody>
          <a:bodyPr anchor="b"/>
          <a:lstStyle>
            <a:lvl1pPr>
              <a:defRPr sz="9450"/>
            </a:lvl1pPr>
          </a:lstStyle>
          <a:p>
            <a:r>
              <a:rPr lang="en-US"/>
              <a:t>Click to edit Master title style</a:t>
            </a:r>
            <a:endParaRPr lang="en-US" dirty="0"/>
          </a:p>
        </p:txBody>
      </p:sp>
      <p:sp>
        <p:nvSpPr>
          <p:cNvPr id="3" name="Text Placeholder 2"/>
          <p:cNvSpPr>
            <a:spLocks noGrp="1"/>
          </p:cNvSpPr>
          <p:nvPr>
            <p:ph type="body" idx="1"/>
          </p:nvPr>
        </p:nvSpPr>
        <p:spPr>
          <a:xfrm>
            <a:off x="982623" y="12085590"/>
            <a:ext cx="12421553" cy="3950492"/>
          </a:xfrm>
        </p:spPr>
        <p:txBody>
          <a:bodyPr/>
          <a:lstStyle>
            <a:lvl1pPr marL="0" indent="0">
              <a:buNone/>
              <a:defRPr sz="3780">
                <a:solidFill>
                  <a:schemeClr val="tx1"/>
                </a:solidFill>
              </a:defRPr>
            </a:lvl1pPr>
            <a:lvl2pPr marL="720090" indent="0">
              <a:buNone/>
              <a:defRPr sz="3150">
                <a:solidFill>
                  <a:schemeClr val="tx1">
                    <a:tint val="75000"/>
                  </a:schemeClr>
                </a:solidFill>
              </a:defRPr>
            </a:lvl2pPr>
            <a:lvl3pPr marL="1440180" indent="0">
              <a:buNone/>
              <a:defRPr sz="2835">
                <a:solidFill>
                  <a:schemeClr val="tx1">
                    <a:tint val="75000"/>
                  </a:schemeClr>
                </a:solidFill>
              </a:defRPr>
            </a:lvl3pPr>
            <a:lvl4pPr marL="2160270" indent="0">
              <a:buNone/>
              <a:defRPr sz="2520">
                <a:solidFill>
                  <a:schemeClr val="tx1">
                    <a:tint val="75000"/>
                  </a:schemeClr>
                </a:solidFill>
              </a:defRPr>
            </a:lvl4pPr>
            <a:lvl5pPr marL="2880360" indent="0">
              <a:buNone/>
              <a:defRPr sz="2520">
                <a:solidFill>
                  <a:schemeClr val="tx1">
                    <a:tint val="75000"/>
                  </a:schemeClr>
                </a:solidFill>
              </a:defRPr>
            </a:lvl5pPr>
            <a:lvl6pPr marL="3600450" indent="0">
              <a:buNone/>
              <a:defRPr sz="2520">
                <a:solidFill>
                  <a:schemeClr val="tx1">
                    <a:tint val="75000"/>
                  </a:schemeClr>
                </a:solidFill>
              </a:defRPr>
            </a:lvl6pPr>
            <a:lvl7pPr marL="4320540" indent="0">
              <a:buNone/>
              <a:defRPr sz="2520">
                <a:solidFill>
                  <a:schemeClr val="tx1">
                    <a:tint val="75000"/>
                  </a:schemeClr>
                </a:solidFill>
              </a:defRPr>
            </a:lvl7pPr>
            <a:lvl8pPr marL="5040630" indent="0">
              <a:buNone/>
              <a:defRPr sz="2520">
                <a:solidFill>
                  <a:schemeClr val="tx1">
                    <a:tint val="75000"/>
                  </a:schemeClr>
                </a:solidFill>
              </a:defRPr>
            </a:lvl8pPr>
            <a:lvl9pPr marL="5760720" indent="0">
              <a:buNone/>
              <a:defRPr sz="25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753F9-49C1-9441-96FE-F91AD72BBFD1}" type="datetimeFigureOut">
              <a:rPr lang="en-US" smtClean="0"/>
              <a:t>4/28/24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570256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90124" y="4807479"/>
            <a:ext cx="6120765" cy="11458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290911" y="4807479"/>
            <a:ext cx="6120765" cy="114585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B753F9-49C1-9441-96FE-F91AD72BBFD1}" type="datetimeFigureOut">
              <a:rPr lang="en-US" smtClean="0"/>
              <a:t>4/28/24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872541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1999" y="961500"/>
            <a:ext cx="12421553" cy="34906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992001" y="4427063"/>
            <a:ext cx="6092636" cy="2169635"/>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en-US"/>
              <a:t>Click to edit Master text styles</a:t>
            </a:r>
          </a:p>
        </p:txBody>
      </p:sp>
      <p:sp>
        <p:nvSpPr>
          <p:cNvPr id="4" name="Content Placeholder 3"/>
          <p:cNvSpPr>
            <a:spLocks noGrp="1"/>
          </p:cNvSpPr>
          <p:nvPr>
            <p:ph sz="half" idx="2"/>
          </p:nvPr>
        </p:nvSpPr>
        <p:spPr>
          <a:xfrm>
            <a:off x="992001" y="6596698"/>
            <a:ext cx="6092636" cy="9702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290912" y="4427063"/>
            <a:ext cx="6122641" cy="2169635"/>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en-US"/>
              <a:t>Click to edit Master text styles</a:t>
            </a:r>
          </a:p>
        </p:txBody>
      </p:sp>
      <p:sp>
        <p:nvSpPr>
          <p:cNvPr id="6" name="Content Placeholder 5"/>
          <p:cNvSpPr>
            <a:spLocks noGrp="1"/>
          </p:cNvSpPr>
          <p:nvPr>
            <p:ph sz="quarter" idx="4"/>
          </p:nvPr>
        </p:nvSpPr>
        <p:spPr>
          <a:xfrm>
            <a:off x="7290912" y="6596698"/>
            <a:ext cx="6122641" cy="97027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753F9-49C1-9441-96FE-F91AD72BBFD1}" type="datetimeFigureOut">
              <a:rPr lang="en-US" smtClean="0"/>
              <a:t>4/28/24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78696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B753F9-49C1-9441-96FE-F91AD72BBFD1}" type="datetimeFigureOut">
              <a:rPr lang="en-US" smtClean="0"/>
              <a:t>4/28/24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014339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53F9-49C1-9441-96FE-F91AD72BBFD1}" type="datetimeFigureOut">
              <a:rPr lang="en-US" smtClean="0"/>
              <a:t>4/28/24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27246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2000" y="1203960"/>
            <a:ext cx="4644955" cy="4213860"/>
          </a:xfrm>
        </p:spPr>
        <p:txBody>
          <a:bodyPr anchor="b"/>
          <a:lstStyle>
            <a:lvl1pPr>
              <a:defRPr sz="5040"/>
            </a:lvl1pPr>
          </a:lstStyle>
          <a:p>
            <a:r>
              <a:rPr lang="en-US"/>
              <a:t>Click to edit Master title style</a:t>
            </a:r>
            <a:endParaRPr lang="en-US" dirty="0"/>
          </a:p>
        </p:txBody>
      </p:sp>
      <p:sp>
        <p:nvSpPr>
          <p:cNvPr id="3" name="Content Placeholder 2"/>
          <p:cNvSpPr>
            <a:spLocks noGrp="1"/>
          </p:cNvSpPr>
          <p:nvPr>
            <p:ph idx="1"/>
          </p:nvPr>
        </p:nvSpPr>
        <p:spPr>
          <a:xfrm>
            <a:off x="6122641" y="2600223"/>
            <a:ext cx="7290911" cy="12833879"/>
          </a:xfrm>
        </p:spPr>
        <p:txBody>
          <a:bodyPr/>
          <a:lstStyle>
            <a:lvl1pPr>
              <a:defRPr sz="5040"/>
            </a:lvl1pPr>
            <a:lvl2pPr>
              <a:defRPr sz="4410"/>
            </a:lvl2pPr>
            <a:lvl3pPr>
              <a:defRPr sz="3780"/>
            </a:lvl3pPr>
            <a:lvl4pPr>
              <a:defRPr sz="3150"/>
            </a:lvl4pPr>
            <a:lvl5pPr>
              <a:defRPr sz="3150"/>
            </a:lvl5pPr>
            <a:lvl6pPr>
              <a:defRPr sz="3150"/>
            </a:lvl6pPr>
            <a:lvl7pPr>
              <a:defRPr sz="3150"/>
            </a:lvl7pPr>
            <a:lvl8pPr>
              <a:defRPr sz="3150"/>
            </a:lvl8pPr>
            <a:lvl9pPr>
              <a:defRPr sz="31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92000" y="5417820"/>
            <a:ext cx="4644955" cy="10037182"/>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en-US"/>
              <a:t>Click to edit Master text styles</a:t>
            </a:r>
          </a:p>
        </p:txBody>
      </p:sp>
      <p:sp>
        <p:nvSpPr>
          <p:cNvPr id="5" name="Date Placeholder 4"/>
          <p:cNvSpPr>
            <a:spLocks noGrp="1"/>
          </p:cNvSpPr>
          <p:nvPr>
            <p:ph type="dt" sz="half" idx="10"/>
          </p:nvPr>
        </p:nvSpPr>
        <p:spPr/>
        <p:txBody>
          <a:bodyPr/>
          <a:lstStyle/>
          <a:p>
            <a:fld id="{6EB753F9-49C1-9441-96FE-F91AD72BBFD1}" type="datetimeFigureOut">
              <a:rPr lang="en-US" smtClean="0"/>
              <a:t>4/28/24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71377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2000" y="1203960"/>
            <a:ext cx="4644955" cy="4213860"/>
          </a:xfrm>
        </p:spPr>
        <p:txBody>
          <a:bodyPr anchor="b"/>
          <a:lstStyle>
            <a:lvl1pPr>
              <a:defRPr sz="50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122641" y="2600223"/>
            <a:ext cx="7290911" cy="12833879"/>
          </a:xfrm>
        </p:spPr>
        <p:txBody>
          <a:bodyPr anchor="t"/>
          <a:lstStyle>
            <a:lvl1pPr marL="0" indent="0">
              <a:buNone/>
              <a:defRPr sz="5040"/>
            </a:lvl1pPr>
            <a:lvl2pPr marL="720090" indent="0">
              <a:buNone/>
              <a:defRPr sz="4410"/>
            </a:lvl2pPr>
            <a:lvl3pPr marL="1440180" indent="0">
              <a:buNone/>
              <a:defRPr sz="3780"/>
            </a:lvl3pPr>
            <a:lvl4pPr marL="2160270" indent="0">
              <a:buNone/>
              <a:defRPr sz="3150"/>
            </a:lvl4pPr>
            <a:lvl5pPr marL="2880360" indent="0">
              <a:buNone/>
              <a:defRPr sz="3150"/>
            </a:lvl5pPr>
            <a:lvl6pPr marL="3600450" indent="0">
              <a:buNone/>
              <a:defRPr sz="3150"/>
            </a:lvl6pPr>
            <a:lvl7pPr marL="4320540" indent="0">
              <a:buNone/>
              <a:defRPr sz="3150"/>
            </a:lvl7pPr>
            <a:lvl8pPr marL="5040630" indent="0">
              <a:buNone/>
              <a:defRPr sz="3150"/>
            </a:lvl8pPr>
            <a:lvl9pPr marL="5760720" indent="0">
              <a:buNone/>
              <a:defRPr sz="315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92000" y="5417820"/>
            <a:ext cx="4644955" cy="10037182"/>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en-US"/>
              <a:t>Click to edit Master text styles</a:t>
            </a:r>
          </a:p>
        </p:txBody>
      </p:sp>
      <p:sp>
        <p:nvSpPr>
          <p:cNvPr id="5" name="Date Placeholder 4"/>
          <p:cNvSpPr>
            <a:spLocks noGrp="1"/>
          </p:cNvSpPr>
          <p:nvPr>
            <p:ph type="dt" sz="half" idx="10"/>
          </p:nvPr>
        </p:nvSpPr>
        <p:spPr/>
        <p:txBody>
          <a:bodyPr/>
          <a:lstStyle/>
          <a:p>
            <a:fld id="{6EB753F9-49C1-9441-96FE-F91AD72BBFD1}" type="datetimeFigureOut">
              <a:rPr lang="en-US" smtClean="0"/>
              <a:t>4/28/24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0534D9-F887-FF4D-B923-B1BD77950FC0}" type="slidenum">
              <a:rPr lang="en-US" smtClean="0"/>
              <a:t>‹#›</a:t>
            </a:fld>
            <a:endParaRPr lang="en-US"/>
          </a:p>
        </p:txBody>
      </p:sp>
    </p:spTree>
    <p:extLst>
      <p:ext uri="{BB962C8B-B14F-4D97-AF65-F5344CB8AC3E}">
        <p14:creationId xmlns:p14="http://schemas.microsoft.com/office/powerpoint/2010/main" val="1299330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124" y="961500"/>
            <a:ext cx="12421553" cy="349064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90124" y="4807479"/>
            <a:ext cx="12421553" cy="114585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124" y="16738392"/>
            <a:ext cx="3240405" cy="961496"/>
          </a:xfrm>
          <a:prstGeom prst="rect">
            <a:avLst/>
          </a:prstGeom>
        </p:spPr>
        <p:txBody>
          <a:bodyPr vert="horz" lIns="91440" tIns="45720" rIns="91440" bIns="45720" rtlCol="0" anchor="ctr"/>
          <a:lstStyle>
            <a:lvl1pPr algn="l">
              <a:defRPr sz="1890">
                <a:solidFill>
                  <a:schemeClr val="tx1">
                    <a:tint val="75000"/>
                  </a:schemeClr>
                </a:solidFill>
              </a:defRPr>
            </a:lvl1pPr>
          </a:lstStyle>
          <a:p>
            <a:fld id="{6EB753F9-49C1-9441-96FE-F91AD72BBFD1}" type="datetimeFigureOut">
              <a:rPr lang="en-US" smtClean="0"/>
              <a:t>4/28/24</a:t>
            </a:fld>
            <a:endParaRPr lang="en-US"/>
          </a:p>
        </p:txBody>
      </p:sp>
      <p:sp>
        <p:nvSpPr>
          <p:cNvPr id="5" name="Footer Placeholder 4"/>
          <p:cNvSpPr>
            <a:spLocks noGrp="1"/>
          </p:cNvSpPr>
          <p:nvPr>
            <p:ph type="ftr" sz="quarter" idx="3"/>
          </p:nvPr>
        </p:nvSpPr>
        <p:spPr>
          <a:xfrm>
            <a:off x="4770596" y="16738392"/>
            <a:ext cx="4860608" cy="961496"/>
          </a:xfrm>
          <a:prstGeom prst="rect">
            <a:avLst/>
          </a:prstGeom>
        </p:spPr>
        <p:txBody>
          <a:bodyPr vert="horz" lIns="91440" tIns="45720" rIns="91440" bIns="45720" rtlCol="0" anchor="ctr"/>
          <a:lstStyle>
            <a:lvl1pPr algn="ctr">
              <a:defRPr sz="189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171271" y="16738392"/>
            <a:ext cx="3240405" cy="961496"/>
          </a:xfrm>
          <a:prstGeom prst="rect">
            <a:avLst/>
          </a:prstGeom>
        </p:spPr>
        <p:txBody>
          <a:bodyPr vert="horz" lIns="91440" tIns="45720" rIns="91440" bIns="45720" rtlCol="0" anchor="ctr"/>
          <a:lstStyle>
            <a:lvl1pPr algn="r">
              <a:defRPr sz="1890">
                <a:solidFill>
                  <a:schemeClr val="tx1">
                    <a:tint val="75000"/>
                  </a:schemeClr>
                </a:solidFill>
              </a:defRPr>
            </a:lvl1pPr>
          </a:lstStyle>
          <a:p>
            <a:fld id="{FB0534D9-F887-FF4D-B923-B1BD77950FC0}" type="slidenum">
              <a:rPr lang="en-US" smtClean="0"/>
              <a:t>‹#›</a:t>
            </a:fld>
            <a:endParaRPr lang="en-US"/>
          </a:p>
        </p:txBody>
      </p:sp>
    </p:spTree>
    <p:extLst>
      <p:ext uri="{BB962C8B-B14F-4D97-AF65-F5344CB8AC3E}">
        <p14:creationId xmlns:p14="http://schemas.microsoft.com/office/powerpoint/2010/main" val="630541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440180" rtl="0" eaLnBrk="1" latinLnBrk="0" hangingPunct="1">
        <a:lnSpc>
          <a:spcPct val="90000"/>
        </a:lnSpc>
        <a:spcBef>
          <a:spcPct val="0"/>
        </a:spcBef>
        <a:buNone/>
        <a:defRPr sz="6930" kern="1200">
          <a:solidFill>
            <a:schemeClr val="tx1"/>
          </a:solidFill>
          <a:latin typeface="+mj-lt"/>
          <a:ea typeface="+mj-ea"/>
          <a:cs typeface="+mj-cs"/>
        </a:defRPr>
      </a:lvl1pPr>
    </p:titleStyle>
    <p:bodyStyle>
      <a:lvl1pPr marL="360045" indent="-360045" algn="l" defTabSz="1440180" rtl="0" eaLnBrk="1" latinLnBrk="0" hangingPunct="1">
        <a:lnSpc>
          <a:spcPct val="90000"/>
        </a:lnSpc>
        <a:spcBef>
          <a:spcPts val="1575"/>
        </a:spcBef>
        <a:buFont typeface="Arial" panose="020B0604020202020204" pitchFamily="34" charset="0"/>
        <a:buChar char="•"/>
        <a:defRPr sz="4410" kern="1200">
          <a:solidFill>
            <a:schemeClr val="tx1"/>
          </a:solidFill>
          <a:latin typeface="+mn-lt"/>
          <a:ea typeface="+mn-ea"/>
          <a:cs typeface="+mn-cs"/>
        </a:defRPr>
      </a:lvl1pPr>
      <a:lvl2pPr marL="1080135" indent="-360045" algn="l" defTabSz="1440180" rtl="0" eaLnBrk="1" latinLnBrk="0" hangingPunct="1">
        <a:lnSpc>
          <a:spcPct val="90000"/>
        </a:lnSpc>
        <a:spcBef>
          <a:spcPts val="788"/>
        </a:spcBef>
        <a:buFont typeface="Arial" panose="020B0604020202020204" pitchFamily="34" charset="0"/>
        <a:buChar char="•"/>
        <a:defRPr sz="3780" kern="1200">
          <a:solidFill>
            <a:schemeClr val="tx1"/>
          </a:solidFill>
          <a:latin typeface="+mn-lt"/>
          <a:ea typeface="+mn-ea"/>
          <a:cs typeface="+mn-cs"/>
        </a:defRPr>
      </a:lvl2pPr>
      <a:lvl3pPr marL="1800225" indent="-360045" algn="l" defTabSz="1440180" rtl="0" eaLnBrk="1" latinLnBrk="0" hangingPunct="1">
        <a:lnSpc>
          <a:spcPct val="90000"/>
        </a:lnSpc>
        <a:spcBef>
          <a:spcPts val="788"/>
        </a:spcBef>
        <a:buFont typeface="Arial" panose="020B0604020202020204" pitchFamily="34" charset="0"/>
        <a:buChar char="•"/>
        <a:defRPr sz="3150" kern="1200">
          <a:solidFill>
            <a:schemeClr val="tx1"/>
          </a:solidFill>
          <a:latin typeface="+mn-lt"/>
          <a:ea typeface="+mn-ea"/>
          <a:cs typeface="+mn-cs"/>
        </a:defRPr>
      </a:lvl3pPr>
      <a:lvl4pPr marL="252031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4pPr>
      <a:lvl5pPr marL="324040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5pPr>
      <a:lvl6pPr marL="396049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6pPr>
      <a:lvl7pPr marL="468058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7pPr>
      <a:lvl8pPr marL="540067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8pPr>
      <a:lvl9pPr marL="6120765" indent="-360045" algn="l" defTabSz="1440180" rtl="0" eaLnBrk="1" latinLnBrk="0" hangingPunct="1">
        <a:lnSpc>
          <a:spcPct val="90000"/>
        </a:lnSpc>
        <a:spcBef>
          <a:spcPts val="788"/>
        </a:spcBef>
        <a:buFont typeface="Arial" panose="020B0604020202020204" pitchFamily="34" charset="0"/>
        <a:buChar char="•"/>
        <a:defRPr sz="2835" kern="1200">
          <a:solidFill>
            <a:schemeClr val="tx1"/>
          </a:solidFill>
          <a:latin typeface="+mn-lt"/>
          <a:ea typeface="+mn-ea"/>
          <a:cs typeface="+mn-cs"/>
        </a:defRPr>
      </a:lvl9pPr>
    </p:bodyStyle>
    <p:otherStyle>
      <a:defPPr>
        <a:defRPr lang="en-US"/>
      </a:defPPr>
      <a:lvl1pPr marL="0" algn="l" defTabSz="1440180" rtl="0" eaLnBrk="1" latinLnBrk="0" hangingPunct="1">
        <a:defRPr sz="2835" kern="1200">
          <a:solidFill>
            <a:schemeClr val="tx1"/>
          </a:solidFill>
          <a:latin typeface="+mn-lt"/>
          <a:ea typeface="+mn-ea"/>
          <a:cs typeface="+mn-cs"/>
        </a:defRPr>
      </a:lvl1pPr>
      <a:lvl2pPr marL="720090" algn="l" defTabSz="1440180" rtl="0" eaLnBrk="1" latinLnBrk="0" hangingPunct="1">
        <a:defRPr sz="2835" kern="1200">
          <a:solidFill>
            <a:schemeClr val="tx1"/>
          </a:solidFill>
          <a:latin typeface="+mn-lt"/>
          <a:ea typeface="+mn-ea"/>
          <a:cs typeface="+mn-cs"/>
        </a:defRPr>
      </a:lvl2pPr>
      <a:lvl3pPr marL="1440180" algn="l" defTabSz="1440180" rtl="0" eaLnBrk="1" latinLnBrk="0" hangingPunct="1">
        <a:defRPr sz="2835" kern="1200">
          <a:solidFill>
            <a:schemeClr val="tx1"/>
          </a:solidFill>
          <a:latin typeface="+mn-lt"/>
          <a:ea typeface="+mn-ea"/>
          <a:cs typeface="+mn-cs"/>
        </a:defRPr>
      </a:lvl3pPr>
      <a:lvl4pPr marL="2160270" algn="l" defTabSz="1440180" rtl="0" eaLnBrk="1" latinLnBrk="0" hangingPunct="1">
        <a:defRPr sz="2835" kern="1200">
          <a:solidFill>
            <a:schemeClr val="tx1"/>
          </a:solidFill>
          <a:latin typeface="+mn-lt"/>
          <a:ea typeface="+mn-ea"/>
          <a:cs typeface="+mn-cs"/>
        </a:defRPr>
      </a:lvl4pPr>
      <a:lvl5pPr marL="2880360" algn="l" defTabSz="1440180" rtl="0" eaLnBrk="1" latinLnBrk="0" hangingPunct="1">
        <a:defRPr sz="2835" kern="1200">
          <a:solidFill>
            <a:schemeClr val="tx1"/>
          </a:solidFill>
          <a:latin typeface="+mn-lt"/>
          <a:ea typeface="+mn-ea"/>
          <a:cs typeface="+mn-cs"/>
        </a:defRPr>
      </a:lvl5pPr>
      <a:lvl6pPr marL="3600450" algn="l" defTabSz="1440180" rtl="0" eaLnBrk="1" latinLnBrk="0" hangingPunct="1">
        <a:defRPr sz="2835" kern="1200">
          <a:solidFill>
            <a:schemeClr val="tx1"/>
          </a:solidFill>
          <a:latin typeface="+mn-lt"/>
          <a:ea typeface="+mn-ea"/>
          <a:cs typeface="+mn-cs"/>
        </a:defRPr>
      </a:lvl6pPr>
      <a:lvl7pPr marL="4320540" algn="l" defTabSz="1440180" rtl="0" eaLnBrk="1" latinLnBrk="0" hangingPunct="1">
        <a:defRPr sz="2835" kern="1200">
          <a:solidFill>
            <a:schemeClr val="tx1"/>
          </a:solidFill>
          <a:latin typeface="+mn-lt"/>
          <a:ea typeface="+mn-ea"/>
          <a:cs typeface="+mn-cs"/>
        </a:defRPr>
      </a:lvl7pPr>
      <a:lvl8pPr marL="5040630" algn="l" defTabSz="1440180" rtl="0" eaLnBrk="1" latinLnBrk="0" hangingPunct="1">
        <a:defRPr sz="2835" kern="1200">
          <a:solidFill>
            <a:schemeClr val="tx1"/>
          </a:solidFill>
          <a:latin typeface="+mn-lt"/>
          <a:ea typeface="+mn-ea"/>
          <a:cs typeface="+mn-cs"/>
        </a:defRPr>
      </a:lvl8pPr>
      <a:lvl9pPr marL="5760720" algn="l" defTabSz="1440180" rtl="0" eaLnBrk="1" latinLnBrk="0" hangingPunct="1">
        <a:defRPr sz="28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emf"/><Relationship Id="rId18" Type="http://schemas.openxmlformats.org/officeDocument/2006/relationships/image" Target="../media/image16.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emf"/><Relationship Id="rId2" Type="http://schemas.openxmlformats.org/officeDocument/2006/relationships/notesSlide" Target="../notesSlides/notesSlide1.xml"/><Relationship Id="rId16" Type="http://schemas.openxmlformats.org/officeDocument/2006/relationships/image" Target="../media/image14.emf"/><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tiff"/><Relationship Id="rId11" Type="http://schemas.openxmlformats.org/officeDocument/2006/relationships/image" Target="../media/image9.tiff"/><Relationship Id="rId5" Type="http://schemas.openxmlformats.org/officeDocument/2006/relationships/image" Target="../media/image3.png"/><Relationship Id="rId15" Type="http://schemas.openxmlformats.org/officeDocument/2006/relationships/image" Target="../media/image13.emf"/><Relationship Id="rId10" Type="http://schemas.openxmlformats.org/officeDocument/2006/relationships/image" Target="../media/image8.tiff"/><Relationship Id="rId19" Type="http://schemas.openxmlformats.org/officeDocument/2006/relationships/image" Target="../media/image17.emf"/><Relationship Id="rId4" Type="http://schemas.openxmlformats.org/officeDocument/2006/relationships/image" Target="../media/image2.png"/><Relationship Id="rId9" Type="http://schemas.openxmlformats.org/officeDocument/2006/relationships/image" Target="../media/image7.tiff"/><Relationship Id="rId14"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Rectangle 3"/>
          <p:cNvSpPr/>
          <p:nvPr/>
        </p:nvSpPr>
        <p:spPr>
          <a:xfrm>
            <a:off x="134282" y="65050"/>
            <a:ext cx="14138031" cy="2057400"/>
          </a:xfrm>
          <a:prstGeom prst="rect">
            <a:avLst/>
          </a:prstGeom>
          <a:solidFill>
            <a:schemeClr val="bg1"/>
          </a:solidFill>
          <a:ln>
            <a:noFill/>
          </a:ln>
          <a:effectLst>
            <a:outerShdw blurRad="50800" dist="63500" dir="51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5" name="Title 1"/>
          <p:cNvSpPr txBox="1">
            <a:spLocks/>
          </p:cNvSpPr>
          <p:nvPr/>
        </p:nvSpPr>
        <p:spPr>
          <a:xfrm>
            <a:off x="140676" y="69106"/>
            <a:ext cx="14138031" cy="2053343"/>
          </a:xfrm>
          <a:prstGeom prst="rect">
            <a:avLst/>
          </a:prstGeom>
        </p:spPr>
        <p:txBody>
          <a:bodyPr vert="horz" lIns="91440" tIns="45720" rIns="91440" bIns="45720" rtlCol="0" anchor="t">
            <a:noAutofit/>
          </a:bodyPr>
          <a:lstStyle>
            <a:lvl1pPr algn="ctr" defTabSz="1440180" rtl="0" eaLnBrk="1" latinLnBrk="0" hangingPunct="1">
              <a:lnSpc>
                <a:spcPct val="90000"/>
              </a:lnSpc>
              <a:spcBef>
                <a:spcPct val="0"/>
              </a:spcBef>
              <a:buNone/>
              <a:defRPr sz="9450" kern="1200">
                <a:solidFill>
                  <a:schemeClr val="tx1"/>
                </a:solidFill>
                <a:latin typeface="+mj-lt"/>
                <a:ea typeface="+mj-ea"/>
                <a:cs typeface="+mj-cs"/>
              </a:defRPr>
            </a:lvl1pPr>
          </a:lstStyle>
          <a:p>
            <a:pPr>
              <a:lnSpc>
                <a:spcPct val="95000"/>
              </a:lnSpc>
            </a:pPr>
            <a:r>
              <a:rPr lang="en-US" sz="2800" b="1" dirty="0">
                <a:latin typeface="Comfortaa" charset="0"/>
                <a:ea typeface="Comfortaa" charset="0"/>
                <a:cs typeface="Comfortaa" charset="0"/>
              </a:rPr>
              <a:t>			       	SWIFT: Effective Spectrum Utilization for Coexisting </a:t>
            </a:r>
          </a:p>
          <a:p>
            <a:pPr>
              <a:lnSpc>
                <a:spcPct val="95000"/>
              </a:lnSpc>
            </a:pPr>
            <a:r>
              <a:rPr lang="en-US" sz="2800" b="1" dirty="0">
                <a:latin typeface="Comfortaa" charset="0"/>
                <a:ea typeface="Comfortaa" charset="0"/>
                <a:cs typeface="Comfortaa" charset="0"/>
              </a:rPr>
              <a:t>				Active, Semi-passive, and Passive IoT Systems</a:t>
            </a:r>
            <a:br>
              <a:rPr lang="en-US" sz="800" b="1" dirty="0">
                <a:latin typeface="Comfortaa" charset="0"/>
                <a:ea typeface="Comfortaa" charset="0"/>
                <a:cs typeface="Comfortaa" charset="0"/>
              </a:rPr>
            </a:br>
            <a:r>
              <a:rPr lang="en-US" sz="800" b="1" dirty="0">
                <a:latin typeface="Comfortaa" charset="0"/>
                <a:ea typeface="Comfortaa" charset="0"/>
                <a:cs typeface="Comfortaa" charset="0"/>
              </a:rPr>
              <a:t>			</a:t>
            </a:r>
            <a:r>
              <a:rPr lang="en-US" sz="1800" dirty="0">
                <a:solidFill>
                  <a:schemeClr val="tx1">
                    <a:lumMod val="95000"/>
                    <a:lumOff val="5000"/>
                  </a:schemeClr>
                </a:solidFill>
                <a:latin typeface="Comfortaa" charset="0"/>
              </a:rPr>
              <a:t>Ting Zhu, Department of CSE, The Ohio State University</a:t>
            </a:r>
            <a:br>
              <a:rPr lang="en-US" sz="1800" dirty="0">
                <a:solidFill>
                  <a:schemeClr val="tx1">
                    <a:lumMod val="95000"/>
                    <a:lumOff val="5000"/>
                  </a:schemeClr>
                </a:solidFill>
                <a:latin typeface="Comfortaa" charset="0"/>
              </a:rPr>
            </a:br>
            <a:r>
              <a:rPr lang="en-US" sz="1800" dirty="0">
                <a:solidFill>
                  <a:schemeClr val="tx1">
                    <a:lumMod val="95000"/>
                    <a:lumOff val="5000"/>
                  </a:schemeClr>
                </a:solidFill>
                <a:latin typeface="Comfortaa" charset="0"/>
              </a:rPr>
              <a:t>			</a:t>
            </a:r>
            <a:r>
              <a:rPr lang="en-US" sz="1800" dirty="0" err="1">
                <a:solidFill>
                  <a:schemeClr val="tx1">
                    <a:lumMod val="95000"/>
                    <a:lumOff val="5000"/>
                  </a:schemeClr>
                </a:solidFill>
                <a:latin typeface="Comfortaa" charset="0"/>
              </a:rPr>
              <a:t>Zicheng</a:t>
            </a:r>
            <a:r>
              <a:rPr lang="en-US" sz="1800" dirty="0">
                <a:solidFill>
                  <a:schemeClr val="tx1">
                    <a:lumMod val="95000"/>
                    <a:lumOff val="5000"/>
                  </a:schemeClr>
                </a:solidFill>
                <a:latin typeface="Comfortaa" charset="0"/>
              </a:rPr>
              <a:t> Chi, EECS Department, Cleveland State University</a:t>
            </a:r>
          </a:p>
          <a:p>
            <a:pPr>
              <a:lnSpc>
                <a:spcPct val="95000"/>
              </a:lnSpc>
            </a:pPr>
            <a:r>
              <a:rPr lang="en-US" sz="1800" b="1" dirty="0">
                <a:solidFill>
                  <a:schemeClr val="tx1">
                    <a:lumMod val="95000"/>
                    <a:lumOff val="5000"/>
                  </a:schemeClr>
                </a:solidFill>
                <a:latin typeface="Comfortaa" charset="0"/>
                <a:ea typeface="Comfortaa" charset="0"/>
                <a:cs typeface="Comfortaa" charset="0"/>
              </a:rPr>
              <a:t>			NSF Grant: CNS-2305246</a:t>
            </a:r>
          </a:p>
          <a:p>
            <a:pPr>
              <a:lnSpc>
                <a:spcPct val="95000"/>
              </a:lnSpc>
            </a:pPr>
            <a:r>
              <a:rPr lang="en-US" sz="1800" b="1" dirty="0">
                <a:solidFill>
                  <a:schemeClr val="tx1">
                    <a:lumMod val="95000"/>
                    <a:lumOff val="5000"/>
                  </a:schemeClr>
                </a:solidFill>
                <a:latin typeface="Comfortaa" charset="0"/>
                <a:ea typeface="Comfortaa" charset="0"/>
                <a:cs typeface="Comfortaa" charset="0"/>
              </a:rPr>
              <a:t> 			NSF Grant: CNS-2127881</a:t>
            </a:r>
          </a:p>
        </p:txBody>
      </p:sp>
      <p:sp>
        <p:nvSpPr>
          <p:cNvPr id="12" name="Rectangle 11"/>
          <p:cNvSpPr/>
          <p:nvPr/>
        </p:nvSpPr>
        <p:spPr>
          <a:xfrm>
            <a:off x="134282" y="2187824"/>
            <a:ext cx="14138031" cy="3497430"/>
          </a:xfrm>
          <a:prstGeom prst="rect">
            <a:avLst/>
          </a:prstGeom>
          <a:solidFill>
            <a:schemeClr val="bg1"/>
          </a:solidFill>
          <a:ln>
            <a:noFill/>
          </a:ln>
          <a:effectLst>
            <a:outerShdw blurRad="50800" dist="635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13" name="Rectangle 12"/>
          <p:cNvSpPr/>
          <p:nvPr/>
        </p:nvSpPr>
        <p:spPr>
          <a:xfrm>
            <a:off x="134282" y="2187825"/>
            <a:ext cx="14138031" cy="424419"/>
          </a:xfrm>
          <a:prstGeom prst="rect">
            <a:avLst/>
          </a:prstGeom>
          <a:solidFill>
            <a:srgbClr val="283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14" name="Title 1"/>
          <p:cNvSpPr txBox="1">
            <a:spLocks/>
          </p:cNvSpPr>
          <p:nvPr/>
        </p:nvSpPr>
        <p:spPr>
          <a:xfrm>
            <a:off x="105434" y="2072242"/>
            <a:ext cx="13901895" cy="684861"/>
          </a:xfrm>
          <a:prstGeom prst="rect">
            <a:avLst/>
          </a:prstGeom>
        </p:spPr>
        <p:txBody>
          <a:bodyPr vert="horz" lIns="329184" tIns="164592" rIns="329184" bIns="164592" rtlCol="0" anchor="ctr">
            <a:normAutofit fontScale="70000" lnSpcReduction="20000"/>
          </a:bodyPr>
          <a:lstStyle>
            <a:lvl1pPr algn="ctr" defTabSz="2194560" rtl="0" eaLnBrk="1" latinLnBrk="0" hangingPunct="1">
              <a:spcBef>
                <a:spcPct val="0"/>
              </a:spcBef>
              <a:buNone/>
              <a:defRPr sz="21100" kern="1200">
                <a:solidFill>
                  <a:schemeClr val="tx1"/>
                </a:solidFill>
                <a:latin typeface="+mj-lt"/>
                <a:ea typeface="+mj-ea"/>
                <a:cs typeface="+mj-cs"/>
              </a:defRPr>
            </a:lvl1pPr>
          </a:lstStyle>
          <a:p>
            <a:pPr algn="l"/>
            <a:r>
              <a:rPr lang="en-US" sz="4000" dirty="0">
                <a:solidFill>
                  <a:schemeClr val="bg1"/>
                </a:solidFill>
                <a:latin typeface="Montserrat-Bold"/>
                <a:cs typeface="Montserrat-Bold"/>
              </a:rPr>
              <a:t>Motivation</a:t>
            </a:r>
          </a:p>
        </p:txBody>
      </p:sp>
      <p:sp>
        <p:nvSpPr>
          <p:cNvPr id="16" name="TextBox 15"/>
          <p:cNvSpPr txBox="1"/>
          <p:nvPr/>
        </p:nvSpPr>
        <p:spPr>
          <a:xfrm>
            <a:off x="297125" y="2567442"/>
            <a:ext cx="7333406" cy="3416320"/>
          </a:xfrm>
          <a:prstGeom prst="rect">
            <a:avLst/>
          </a:prstGeom>
          <a:noFill/>
        </p:spPr>
        <p:txBody>
          <a:bodyPr wrap="square" lIns="137160" rIns="137160" numCol="1" rtlCol="0" anchor="t">
            <a:spAutoFit/>
          </a:bodyPr>
          <a:lstStyle/>
          <a:p>
            <a:r>
              <a:rPr lang="en-US" sz="1800" b="1" dirty="0">
                <a:latin typeface="Comfortaa" charset="0"/>
                <a:ea typeface="Comfortaa" charset="0"/>
                <a:cs typeface="Comfortaa" charset="0"/>
              </a:rPr>
              <a:t>Background</a:t>
            </a:r>
            <a:endParaRPr lang="en-US" sz="1800" dirty="0">
              <a:latin typeface="Comfortaa" charset="0"/>
              <a:ea typeface="Comfortaa" charset="0"/>
              <a:cs typeface="Comfortaa" charset="0"/>
            </a:endParaRPr>
          </a:p>
          <a:p>
            <a:pPr marL="342900" indent="-342900">
              <a:buFont typeface="Arial" charset="0"/>
              <a:buChar char="•"/>
            </a:pPr>
            <a:r>
              <a:rPr lang="en-US" sz="1800" dirty="0">
                <a:latin typeface="Comfortaa" charset="0"/>
                <a:ea typeface="Comfortaa" charset="0"/>
                <a:cs typeface="Comfortaa" charset="0"/>
              </a:rPr>
              <a:t>A rapidly increasing number of IoT devices (25 billion by 2030)</a:t>
            </a:r>
          </a:p>
          <a:p>
            <a:pPr marL="342900" indent="-342900">
              <a:buFont typeface="Arial" charset="0"/>
              <a:buChar char="•"/>
            </a:pPr>
            <a:r>
              <a:rPr lang="en-US" sz="1800" dirty="0">
                <a:latin typeface="Comfortaa" charset="0"/>
                <a:ea typeface="Comfortaa" charset="0"/>
                <a:cs typeface="Comfortaa" charset="0"/>
              </a:rPr>
              <a:t>Cost- and labor-intensive IoT maintenance (change/charge battery)</a:t>
            </a:r>
          </a:p>
          <a:p>
            <a:r>
              <a:rPr lang="en-US" sz="1800" b="1" dirty="0">
                <a:latin typeface="Comfortaa" charset="0"/>
                <a:ea typeface="Comfortaa" charset="0"/>
                <a:cs typeface="Comfortaa" charset="0"/>
              </a:rPr>
              <a:t>Maintenance-free IoT?</a:t>
            </a:r>
          </a:p>
          <a:p>
            <a:pPr marL="342900" indent="-342900">
              <a:buFont typeface="Arial" charset="0"/>
              <a:buChar char="•"/>
            </a:pPr>
            <a:r>
              <a:rPr lang="en-US" sz="1800" dirty="0">
                <a:latin typeface="Comfortaa" charset="0"/>
                <a:ea typeface="Comfortaa" charset="0"/>
                <a:cs typeface="Comfortaa" charset="0"/>
              </a:rPr>
              <a:t>Backscatter Communication (ultra-low power wireless communication)</a:t>
            </a:r>
          </a:p>
          <a:p>
            <a:pPr marL="342900" indent="-342900">
              <a:buFont typeface="Arial" charset="0"/>
              <a:buChar char="•"/>
            </a:pPr>
            <a:r>
              <a:rPr lang="en-US" sz="1800" dirty="0">
                <a:latin typeface="Comfortaa" charset="0"/>
                <a:ea typeface="Comfortaa" charset="0"/>
                <a:cs typeface="Comfortaa" charset="0"/>
              </a:rPr>
              <a:t>Battery-free</a:t>
            </a:r>
          </a:p>
          <a:p>
            <a:pPr marL="342900" indent="-342900">
              <a:buFont typeface="Arial" charset="0"/>
              <a:buChar char="•"/>
            </a:pPr>
            <a:r>
              <a:rPr lang="en-US" sz="1800" dirty="0">
                <a:latin typeface="Comfortaa" charset="0"/>
                <a:ea typeface="Comfortaa" charset="0"/>
                <a:cs typeface="Comfortaa" charset="0"/>
              </a:rPr>
              <a:t>Harvesting from the environment (Achieving maintenance-free)</a:t>
            </a:r>
          </a:p>
          <a:p>
            <a:r>
              <a:rPr lang="en-US" sz="1800" b="1" dirty="0">
                <a:latin typeface="Comfortaa" charset="0"/>
              </a:rPr>
              <a:t>Problems?</a:t>
            </a:r>
          </a:p>
          <a:p>
            <a:pPr marL="342900" indent="-342900">
              <a:buFont typeface="Arial" charset="0"/>
              <a:buChar char="•"/>
            </a:pPr>
            <a:r>
              <a:rPr lang="en-US" sz="1800" dirty="0">
                <a:latin typeface="Comfortaa" charset="0"/>
                <a:ea typeface="Comfortaa" charset="0"/>
                <a:cs typeface="Comfortaa" charset="0"/>
              </a:rPr>
              <a:t>Low spectrum efficiency</a:t>
            </a:r>
          </a:p>
          <a:p>
            <a:pPr marL="342900" indent="-342900">
              <a:buFont typeface="Arial" charset="0"/>
              <a:buChar char="•"/>
            </a:pPr>
            <a:r>
              <a:rPr lang="en-US" sz="1800" dirty="0">
                <a:latin typeface="Comfortaa" charset="0"/>
                <a:ea typeface="Comfortaa" charset="0"/>
                <a:cs typeface="Comfortaa" charset="0"/>
              </a:rPr>
              <a:t>Spotty coverage</a:t>
            </a:r>
          </a:p>
          <a:p>
            <a:pPr marL="342900" indent="-342900">
              <a:buFont typeface="Arial" charset="0"/>
              <a:buChar char="•"/>
            </a:pPr>
            <a:r>
              <a:rPr lang="en-US" sz="1800" dirty="0">
                <a:latin typeface="Comfortaa" charset="0"/>
                <a:ea typeface="Comfortaa" charset="0"/>
                <a:cs typeface="Comfortaa" charset="0"/>
              </a:rPr>
              <a:t>Insufficient energy harvesting</a:t>
            </a:r>
          </a:p>
          <a:p>
            <a:endParaRPr lang="en-US" sz="1800" b="1" dirty="0">
              <a:latin typeface="Comfortaa" charset="0"/>
              <a:ea typeface="Comfortaa" charset="0"/>
              <a:cs typeface="Comfortaa" charset="0"/>
            </a:endParaRPr>
          </a:p>
        </p:txBody>
      </p:sp>
      <p:pic>
        <p:nvPicPr>
          <p:cNvPr id="1026" name="Picture 2">
            <a:extLst>
              <a:ext uri="{FF2B5EF4-FFF2-40B4-BE49-F238E27FC236}">
                <a16:creationId xmlns:a16="http://schemas.microsoft.com/office/drawing/2014/main" id="{961F9A1D-BEC9-BDC6-E9B6-88FD53EE1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679" y="234015"/>
            <a:ext cx="2019218" cy="16260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hio State Logo and symbol, meaning, history, PNG, brand">
            <a:extLst>
              <a:ext uri="{FF2B5EF4-FFF2-40B4-BE49-F238E27FC236}">
                <a16:creationId xmlns:a16="http://schemas.microsoft.com/office/drawing/2014/main" id="{F2F26CDE-287F-5E3C-63E4-2BC1C6AC6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809" y="93902"/>
            <a:ext cx="3289922" cy="18505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E367BCF-F0AD-FF52-1429-C1339EAFA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27" y="30195"/>
            <a:ext cx="2083135" cy="20831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97342FA5-6769-CC57-CDF7-CE794F8E7FB6}"/>
              </a:ext>
            </a:extLst>
          </p:cNvPr>
          <p:cNvCxnSpPr>
            <a:cxnSpLocks/>
          </p:cNvCxnSpPr>
          <p:nvPr/>
        </p:nvCxnSpPr>
        <p:spPr>
          <a:xfrm>
            <a:off x="8096714" y="2981110"/>
            <a:ext cx="444730" cy="413921"/>
          </a:xfrm>
          <a:prstGeom prst="straightConnector1">
            <a:avLst/>
          </a:prstGeom>
          <a:ln w="381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A38FBF6-4C31-5614-4C2F-63B60C8C52DE}"/>
              </a:ext>
            </a:extLst>
          </p:cNvPr>
          <p:cNvCxnSpPr>
            <a:cxnSpLocks/>
          </p:cNvCxnSpPr>
          <p:nvPr/>
        </p:nvCxnSpPr>
        <p:spPr>
          <a:xfrm flipV="1">
            <a:off x="9095667" y="2974927"/>
            <a:ext cx="586727" cy="39399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E9BE4749-7424-5949-C3E8-6DD78C970E1D}"/>
              </a:ext>
            </a:extLst>
          </p:cNvPr>
          <p:cNvGrpSpPr>
            <a:grpSpLocks/>
          </p:cNvGrpSpPr>
          <p:nvPr/>
        </p:nvGrpSpPr>
        <p:grpSpPr bwMode="auto">
          <a:xfrm>
            <a:off x="8233469" y="3215940"/>
            <a:ext cx="1914525" cy="1639644"/>
            <a:chOff x="4369327" y="2824846"/>
            <a:chExt cx="1915695" cy="1883722"/>
          </a:xfrm>
        </p:grpSpPr>
        <p:sp>
          <p:nvSpPr>
            <p:cNvPr id="23" name="Triangle 22">
              <a:extLst>
                <a:ext uri="{FF2B5EF4-FFF2-40B4-BE49-F238E27FC236}">
                  <a16:creationId xmlns:a16="http://schemas.microsoft.com/office/drawing/2014/main" id="{76E90A1E-ADFB-7654-CEA7-F1B72B6F9AE5}"/>
                </a:ext>
              </a:extLst>
            </p:cNvPr>
            <p:cNvSpPr/>
            <p:nvPr/>
          </p:nvSpPr>
          <p:spPr>
            <a:xfrm rot="10800000">
              <a:off x="4744206" y="2824846"/>
              <a:ext cx="354228" cy="17774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 name="Straight Connector 23">
              <a:extLst>
                <a:ext uri="{FF2B5EF4-FFF2-40B4-BE49-F238E27FC236}">
                  <a16:creationId xmlns:a16="http://schemas.microsoft.com/office/drawing/2014/main" id="{767A54F7-BDDE-8EEA-096A-EE6270FDFBD2}"/>
                </a:ext>
              </a:extLst>
            </p:cNvPr>
            <p:cNvCxnSpPr>
              <a:cxnSpLocks/>
            </p:cNvCxnSpPr>
            <p:nvPr/>
          </p:nvCxnSpPr>
          <p:spPr>
            <a:xfrm>
              <a:off x="4918938" y="2983542"/>
              <a:ext cx="0" cy="2618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id="{7182AA7D-AA25-FCE4-D072-49EB1B7C1998}"/>
                </a:ext>
              </a:extLst>
            </p:cNvPr>
            <p:cNvSpPr/>
            <p:nvPr/>
          </p:nvSpPr>
          <p:spPr>
            <a:xfrm>
              <a:off x="4677490" y="3072412"/>
              <a:ext cx="880012" cy="774437"/>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 name="Picture 21">
              <a:extLst>
                <a:ext uri="{FF2B5EF4-FFF2-40B4-BE49-F238E27FC236}">
                  <a16:creationId xmlns:a16="http://schemas.microsoft.com/office/drawing/2014/main" id="{F152D29B-D1A6-4964-AA3C-CE4841E30A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160059" y="3188146"/>
              <a:ext cx="342207" cy="342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Connector 35">
              <a:extLst>
                <a:ext uri="{FF2B5EF4-FFF2-40B4-BE49-F238E27FC236}">
                  <a16:creationId xmlns:a16="http://schemas.microsoft.com/office/drawing/2014/main" id="{FE5070EF-5855-E7E3-477B-96A037813A34}"/>
                </a:ext>
              </a:extLst>
            </p:cNvPr>
            <p:cNvCxnSpPr>
              <a:cxnSpLocks/>
            </p:cNvCxnSpPr>
            <p:nvPr/>
          </p:nvCxnSpPr>
          <p:spPr>
            <a:xfrm flipV="1">
              <a:off x="4901464" y="3245390"/>
              <a:ext cx="108016" cy="1698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274BAA-76A4-5926-12BD-776F31529A0C}"/>
                </a:ext>
              </a:extLst>
            </p:cNvPr>
            <p:cNvCxnSpPr>
              <a:cxnSpLocks/>
            </p:cNvCxnSpPr>
            <p:nvPr/>
          </p:nvCxnSpPr>
          <p:spPr>
            <a:xfrm>
              <a:off x="4918938" y="3385043"/>
              <a:ext cx="0" cy="146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A5F6A22-DE63-855B-C54A-FF840B581E2E}"/>
                </a:ext>
              </a:extLst>
            </p:cNvPr>
            <p:cNvCxnSpPr>
              <a:cxnSpLocks/>
            </p:cNvCxnSpPr>
            <p:nvPr/>
          </p:nvCxnSpPr>
          <p:spPr>
            <a:xfrm>
              <a:off x="4793448" y="3553261"/>
              <a:ext cx="25574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6A5B92-CE6E-9574-EDA0-719B2BC89A3E}"/>
                </a:ext>
              </a:extLst>
            </p:cNvPr>
            <p:cNvCxnSpPr>
              <a:cxnSpLocks/>
            </p:cNvCxnSpPr>
            <p:nvPr/>
          </p:nvCxnSpPr>
          <p:spPr>
            <a:xfrm>
              <a:off x="4833160" y="3645304"/>
              <a:ext cx="17632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2E4B3F4-AAC4-ABE9-DB5B-C62549576903}"/>
                </a:ext>
              </a:extLst>
            </p:cNvPr>
            <p:cNvCxnSpPr>
              <a:cxnSpLocks/>
            </p:cNvCxnSpPr>
            <p:nvPr/>
          </p:nvCxnSpPr>
          <p:spPr>
            <a:xfrm>
              <a:off x="4860164" y="3719892"/>
              <a:ext cx="12231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56">
              <a:extLst>
                <a:ext uri="{FF2B5EF4-FFF2-40B4-BE49-F238E27FC236}">
                  <a16:creationId xmlns:a16="http://schemas.microsoft.com/office/drawing/2014/main" id="{393CA637-7650-ED76-8BDD-A2FA6CAB3CCC}"/>
                </a:ext>
              </a:extLst>
            </p:cNvPr>
            <p:cNvSpPr txBox="1">
              <a:spLocks noChangeArrowheads="1"/>
            </p:cNvSpPr>
            <p:nvPr/>
          </p:nvSpPr>
          <p:spPr bwMode="auto">
            <a:xfrm>
              <a:off x="4369327" y="3877571"/>
              <a:ext cx="19156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0" lang="en-US" altLang="en-US" sz="2000" b="1" dirty="0"/>
                <a:t>Backscatter Device</a:t>
              </a:r>
            </a:p>
          </p:txBody>
        </p:sp>
      </p:grpSp>
      <p:pic>
        <p:nvPicPr>
          <p:cNvPr id="1032" name="Picture 8" descr="Antenna 3 Icon - Free Icons">
            <a:extLst>
              <a:ext uri="{FF2B5EF4-FFF2-40B4-BE49-F238E27FC236}">
                <a16:creationId xmlns:a16="http://schemas.microsoft.com/office/drawing/2014/main" id="{A36839CE-EDA3-7F62-97F5-7026243729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5903" y="2693202"/>
            <a:ext cx="616426" cy="6164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Antenna 3 Icon - Free Icons">
            <a:extLst>
              <a:ext uri="{FF2B5EF4-FFF2-40B4-BE49-F238E27FC236}">
                <a16:creationId xmlns:a16="http://schemas.microsoft.com/office/drawing/2014/main" id="{CE6DDCFB-0700-4DD5-D476-DD803B326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3729" y="2690482"/>
            <a:ext cx="580414" cy="58041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56">
            <a:extLst>
              <a:ext uri="{FF2B5EF4-FFF2-40B4-BE49-F238E27FC236}">
                <a16:creationId xmlns:a16="http://schemas.microsoft.com/office/drawing/2014/main" id="{AFDCDA91-747E-359C-0D19-E9566CED0D2E}"/>
              </a:ext>
            </a:extLst>
          </p:cNvPr>
          <p:cNvSpPr txBox="1">
            <a:spLocks noChangeArrowheads="1"/>
          </p:cNvSpPr>
          <p:nvPr/>
        </p:nvSpPr>
        <p:spPr bwMode="auto">
          <a:xfrm>
            <a:off x="7491969" y="3297463"/>
            <a:ext cx="1914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0" lang="en-US" altLang="en-US" sz="2000" b="1" dirty="0"/>
              <a:t>Tx</a:t>
            </a:r>
            <a:endParaRPr kumimoji="0" lang="en-US" altLang="en-US" sz="2400" b="1" dirty="0"/>
          </a:p>
        </p:txBody>
      </p:sp>
      <p:sp>
        <p:nvSpPr>
          <p:cNvPr id="46" name="TextBox 56">
            <a:extLst>
              <a:ext uri="{FF2B5EF4-FFF2-40B4-BE49-F238E27FC236}">
                <a16:creationId xmlns:a16="http://schemas.microsoft.com/office/drawing/2014/main" id="{EF9B506C-F197-E683-B551-01A5ACDF5A5A}"/>
              </a:ext>
            </a:extLst>
          </p:cNvPr>
          <p:cNvSpPr txBox="1">
            <a:spLocks noChangeArrowheads="1"/>
          </p:cNvSpPr>
          <p:nvPr/>
        </p:nvSpPr>
        <p:spPr bwMode="auto">
          <a:xfrm>
            <a:off x="9792598" y="3293295"/>
            <a:ext cx="1914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spcBef>
                <a:spcPct val="0"/>
              </a:spcBef>
              <a:buFontTx/>
              <a:buNone/>
            </a:pPr>
            <a:r>
              <a:rPr kumimoji="0" lang="en-US" altLang="en-US" sz="2000" b="1" dirty="0"/>
              <a:t>Rx</a:t>
            </a:r>
            <a:endParaRPr kumimoji="0" lang="en-US" altLang="en-US" sz="2400" b="1" dirty="0"/>
          </a:p>
        </p:txBody>
      </p:sp>
      <p:pic>
        <p:nvPicPr>
          <p:cNvPr id="65" name="Picture 64">
            <a:extLst>
              <a:ext uri="{FF2B5EF4-FFF2-40B4-BE49-F238E27FC236}">
                <a16:creationId xmlns:a16="http://schemas.microsoft.com/office/drawing/2014/main" id="{D7522CF8-9E47-AC24-72C8-83F038A0499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2259" y="3849973"/>
            <a:ext cx="3343017" cy="1717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65">
            <a:extLst>
              <a:ext uri="{FF2B5EF4-FFF2-40B4-BE49-F238E27FC236}">
                <a16:creationId xmlns:a16="http://schemas.microsoft.com/office/drawing/2014/main" id="{BBFC6326-EE3F-ED15-DF4E-CAB0CF1D9172}"/>
              </a:ext>
            </a:extLst>
          </p:cNvPr>
          <p:cNvGrpSpPr>
            <a:grpSpLocks/>
          </p:cNvGrpSpPr>
          <p:nvPr/>
        </p:nvGrpSpPr>
        <p:grpSpPr bwMode="auto">
          <a:xfrm>
            <a:off x="9948887" y="3837000"/>
            <a:ext cx="3046658" cy="1235903"/>
            <a:chOff x="243835" y="1252386"/>
            <a:chExt cx="4466535" cy="1742156"/>
          </a:xfrm>
        </p:grpSpPr>
        <p:pic>
          <p:nvPicPr>
            <p:cNvPr id="67" name="Picture 6">
              <a:extLst>
                <a:ext uri="{FF2B5EF4-FFF2-40B4-BE49-F238E27FC236}">
                  <a16:creationId xmlns:a16="http://schemas.microsoft.com/office/drawing/2014/main" id="{B43942AE-0F32-B68C-1378-462D6C6A0F5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2669" y="1978437"/>
              <a:ext cx="491644" cy="49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16">
              <a:extLst>
                <a:ext uri="{FF2B5EF4-FFF2-40B4-BE49-F238E27FC236}">
                  <a16:creationId xmlns:a16="http://schemas.microsoft.com/office/drawing/2014/main" id="{F6FD1D5E-192A-069F-870C-A76FC1E3B7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35" y="1252386"/>
              <a:ext cx="491644" cy="49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17">
              <a:extLst>
                <a:ext uri="{FF2B5EF4-FFF2-40B4-BE49-F238E27FC236}">
                  <a16:creationId xmlns:a16="http://schemas.microsoft.com/office/drawing/2014/main" id="{54390014-ACE5-5A12-DFC7-5A2A725311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9506" y="1686199"/>
              <a:ext cx="491644" cy="491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0">
              <a:extLst>
                <a:ext uri="{FF2B5EF4-FFF2-40B4-BE49-F238E27FC236}">
                  <a16:creationId xmlns:a16="http://schemas.microsoft.com/office/drawing/2014/main" id="{41AD80CE-6BFA-A42B-D528-38DD5EB37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9820" y="2646295"/>
              <a:ext cx="229445" cy="2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2">
              <a:extLst>
                <a:ext uri="{FF2B5EF4-FFF2-40B4-BE49-F238E27FC236}">
                  <a16:creationId xmlns:a16="http://schemas.microsoft.com/office/drawing/2014/main" id="{02BBC686-B015-83E3-EB0C-2AB8B34A22D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2344" y="2444714"/>
              <a:ext cx="229445" cy="2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23">
              <a:extLst>
                <a:ext uri="{FF2B5EF4-FFF2-40B4-BE49-F238E27FC236}">
                  <a16:creationId xmlns:a16="http://schemas.microsoft.com/office/drawing/2014/main" id="{29C95200-426D-E97C-0CB3-079E70172BC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80925" y="2765097"/>
              <a:ext cx="229445" cy="22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 name="Picture 72">
            <a:extLst>
              <a:ext uri="{FF2B5EF4-FFF2-40B4-BE49-F238E27FC236}">
                <a16:creationId xmlns:a16="http://schemas.microsoft.com/office/drawing/2014/main" id="{5A642784-21A9-42DB-64ED-4FC99B5610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43388" y="2658746"/>
            <a:ext cx="1400315" cy="2044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a:extLst>
              <a:ext uri="{FF2B5EF4-FFF2-40B4-BE49-F238E27FC236}">
                <a16:creationId xmlns:a16="http://schemas.microsoft.com/office/drawing/2014/main" id="{39B6B94D-B864-EBBF-B32F-364C10814D59}"/>
              </a:ext>
            </a:extLst>
          </p:cNvPr>
          <p:cNvSpPr/>
          <p:nvPr/>
        </p:nvSpPr>
        <p:spPr>
          <a:xfrm>
            <a:off x="117526" y="6257732"/>
            <a:ext cx="14138031" cy="2027096"/>
          </a:xfrm>
          <a:prstGeom prst="rect">
            <a:avLst/>
          </a:prstGeom>
          <a:solidFill>
            <a:schemeClr val="bg1"/>
          </a:solidFill>
          <a:ln>
            <a:noFill/>
          </a:ln>
          <a:effectLst>
            <a:outerShdw blurRad="50800" dist="635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79" name="Rectangle 78">
            <a:extLst>
              <a:ext uri="{FF2B5EF4-FFF2-40B4-BE49-F238E27FC236}">
                <a16:creationId xmlns:a16="http://schemas.microsoft.com/office/drawing/2014/main" id="{AB7BC3AB-6DFA-5CB6-23DA-813D1A8BB1ED}"/>
              </a:ext>
            </a:extLst>
          </p:cNvPr>
          <p:cNvSpPr/>
          <p:nvPr/>
        </p:nvSpPr>
        <p:spPr>
          <a:xfrm>
            <a:off x="131884" y="5726253"/>
            <a:ext cx="14138031" cy="531480"/>
          </a:xfrm>
          <a:prstGeom prst="rect">
            <a:avLst/>
          </a:prstGeom>
          <a:solidFill>
            <a:srgbClr val="283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80" name="Title 1">
            <a:extLst>
              <a:ext uri="{FF2B5EF4-FFF2-40B4-BE49-F238E27FC236}">
                <a16:creationId xmlns:a16="http://schemas.microsoft.com/office/drawing/2014/main" id="{D4A438E5-55DC-1A77-EDAF-17DF2A6ABBBA}"/>
              </a:ext>
            </a:extLst>
          </p:cNvPr>
          <p:cNvSpPr txBox="1">
            <a:spLocks/>
          </p:cNvSpPr>
          <p:nvPr/>
        </p:nvSpPr>
        <p:spPr>
          <a:xfrm>
            <a:off x="84505" y="5683176"/>
            <a:ext cx="13901895" cy="684861"/>
          </a:xfrm>
          <a:prstGeom prst="rect">
            <a:avLst/>
          </a:prstGeom>
        </p:spPr>
        <p:txBody>
          <a:bodyPr vert="horz" lIns="329184" tIns="164592" rIns="329184" bIns="164592" rtlCol="0" anchor="ctr">
            <a:normAutofit fontScale="70000" lnSpcReduction="20000"/>
          </a:bodyPr>
          <a:lstStyle>
            <a:lvl1pPr algn="ctr" defTabSz="2194560" rtl="0" eaLnBrk="1" latinLnBrk="0" hangingPunct="1">
              <a:spcBef>
                <a:spcPct val="0"/>
              </a:spcBef>
              <a:buNone/>
              <a:defRPr sz="21100" kern="1200">
                <a:solidFill>
                  <a:schemeClr val="tx1"/>
                </a:solidFill>
                <a:latin typeface="+mj-lt"/>
                <a:ea typeface="+mj-ea"/>
                <a:cs typeface="+mj-cs"/>
              </a:defRPr>
            </a:lvl1pPr>
          </a:lstStyle>
          <a:p>
            <a:pPr algn="l"/>
            <a:r>
              <a:rPr lang="en-US" sz="4000" dirty="0">
                <a:solidFill>
                  <a:schemeClr val="bg1"/>
                </a:solidFill>
                <a:latin typeface="Montserrat-Bold"/>
                <a:cs typeface="Montserrat-Bold"/>
              </a:rPr>
              <a:t>Frequency Agnostic Backscatter System</a:t>
            </a:r>
          </a:p>
        </p:txBody>
      </p:sp>
      <p:sp>
        <p:nvSpPr>
          <p:cNvPr id="81" name="TextBox 80">
            <a:extLst>
              <a:ext uri="{FF2B5EF4-FFF2-40B4-BE49-F238E27FC236}">
                <a16:creationId xmlns:a16="http://schemas.microsoft.com/office/drawing/2014/main" id="{EF900279-C5C0-549D-4B9A-9C70F4839ED5}"/>
              </a:ext>
            </a:extLst>
          </p:cNvPr>
          <p:cNvSpPr txBox="1"/>
          <p:nvPr/>
        </p:nvSpPr>
        <p:spPr>
          <a:xfrm>
            <a:off x="296013" y="6315858"/>
            <a:ext cx="8653424" cy="2585323"/>
          </a:xfrm>
          <a:prstGeom prst="rect">
            <a:avLst/>
          </a:prstGeom>
          <a:noFill/>
        </p:spPr>
        <p:txBody>
          <a:bodyPr wrap="square" lIns="137160" rIns="137160" numCol="1" rtlCol="0" anchor="t">
            <a:spAutoFit/>
          </a:bodyPr>
          <a:lstStyle/>
          <a:p>
            <a:r>
              <a:rPr lang="en-US" sz="1800" b="1" dirty="0">
                <a:latin typeface="Comfortaa" charset="0"/>
              </a:rPr>
              <a:t>Proposed System</a:t>
            </a:r>
          </a:p>
          <a:p>
            <a:r>
              <a:rPr lang="en-US" sz="1800" dirty="0">
                <a:latin typeface="Comfortaa" charset="0"/>
                <a:ea typeface="Comfortaa" charset="0"/>
                <a:cs typeface="Comfortaa" charset="0"/>
              </a:rPr>
              <a:t>A backscatter system that can operate across different protocols and frequency bands. This backscatter system can better utilize the spectrum from different frequency bands and seamlessly coexists with existing active senders and passive receivers.</a:t>
            </a:r>
          </a:p>
          <a:p>
            <a:pPr marL="342900" indent="-342900">
              <a:buFont typeface="Arial" charset="0"/>
              <a:buChar char="•"/>
            </a:pPr>
            <a:r>
              <a:rPr lang="en-US" sz="1800" dirty="0">
                <a:latin typeface="Comfortaa" charset="0"/>
                <a:ea typeface="Comfortaa" charset="0"/>
                <a:cs typeface="Comfortaa" charset="0"/>
              </a:rPr>
              <a:t>Multi-band Backscatter Tag Hardware</a:t>
            </a:r>
          </a:p>
          <a:p>
            <a:pPr marL="342900" indent="-342900">
              <a:buFont typeface="Arial" charset="0"/>
              <a:buChar char="•"/>
            </a:pPr>
            <a:r>
              <a:rPr lang="en-US" sz="1800" dirty="0">
                <a:latin typeface="Comfortaa" charset="0"/>
                <a:ea typeface="Comfortaa" charset="0"/>
                <a:cs typeface="Comfortaa" charset="0"/>
              </a:rPr>
              <a:t>Cross-Layer Design</a:t>
            </a:r>
          </a:p>
          <a:p>
            <a:pPr marL="342900" indent="-342900">
              <a:buFont typeface="Arial" charset="0"/>
              <a:buChar char="•"/>
            </a:pPr>
            <a:r>
              <a:rPr lang="en-US" sz="1800" dirty="0">
                <a:latin typeface="Comfortaa" charset="0"/>
                <a:ea typeface="Comfortaa" charset="0"/>
                <a:cs typeface="Comfortaa" charset="0"/>
              </a:rPr>
              <a:t>Coexistence in Heterogeneous Networks</a:t>
            </a:r>
          </a:p>
          <a:p>
            <a:endParaRPr lang="en-US" sz="1600" dirty="0">
              <a:latin typeface="Comfortaa" charset="0"/>
              <a:ea typeface="Comfortaa" charset="0"/>
              <a:cs typeface="Comfortaa" charset="0"/>
            </a:endParaRPr>
          </a:p>
          <a:p>
            <a:endParaRPr lang="en-US" sz="1600" b="1" dirty="0">
              <a:latin typeface="Comfortaa" charset="0"/>
            </a:endParaRPr>
          </a:p>
        </p:txBody>
      </p:sp>
      <p:pic>
        <p:nvPicPr>
          <p:cNvPr id="109" name="Picture 108">
            <a:extLst>
              <a:ext uri="{FF2B5EF4-FFF2-40B4-BE49-F238E27FC236}">
                <a16:creationId xmlns:a16="http://schemas.microsoft.com/office/drawing/2014/main" id="{FBC416D1-F39A-B4E9-E937-32B1BE6A35E5}"/>
              </a:ext>
            </a:extLst>
          </p:cNvPr>
          <p:cNvPicPr>
            <a:picLocks noChangeAspect="1"/>
          </p:cNvPicPr>
          <p:nvPr/>
        </p:nvPicPr>
        <p:blipFill>
          <a:blip r:embed="rId12"/>
          <a:stretch>
            <a:fillRect/>
          </a:stretch>
        </p:blipFill>
        <p:spPr>
          <a:xfrm>
            <a:off x="10010340" y="6293110"/>
            <a:ext cx="2849492" cy="1951706"/>
          </a:xfrm>
          <a:prstGeom prst="rect">
            <a:avLst/>
          </a:prstGeom>
        </p:spPr>
      </p:pic>
      <p:sp>
        <p:nvSpPr>
          <p:cNvPr id="2" name="Rectangle 1">
            <a:extLst>
              <a:ext uri="{FF2B5EF4-FFF2-40B4-BE49-F238E27FC236}">
                <a16:creationId xmlns:a16="http://schemas.microsoft.com/office/drawing/2014/main" id="{12B096EC-0AF9-B2B1-53F1-C90C4F2A6B95}"/>
              </a:ext>
            </a:extLst>
          </p:cNvPr>
          <p:cNvSpPr/>
          <p:nvPr/>
        </p:nvSpPr>
        <p:spPr>
          <a:xfrm>
            <a:off x="101021" y="8888043"/>
            <a:ext cx="14169325" cy="9171356"/>
          </a:xfrm>
          <a:prstGeom prst="rect">
            <a:avLst/>
          </a:prstGeom>
          <a:solidFill>
            <a:schemeClr val="bg1"/>
          </a:solidFill>
          <a:ln>
            <a:noFill/>
          </a:ln>
          <a:effectLst>
            <a:outerShdw blurRad="50800" dist="635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3" name="Rectangle 2">
            <a:extLst>
              <a:ext uri="{FF2B5EF4-FFF2-40B4-BE49-F238E27FC236}">
                <a16:creationId xmlns:a16="http://schemas.microsoft.com/office/drawing/2014/main" id="{4914989B-AD6F-5431-5B86-465BCD5F51F0}"/>
              </a:ext>
            </a:extLst>
          </p:cNvPr>
          <p:cNvSpPr/>
          <p:nvPr/>
        </p:nvSpPr>
        <p:spPr>
          <a:xfrm>
            <a:off x="116236" y="8360971"/>
            <a:ext cx="14169325" cy="522888"/>
          </a:xfrm>
          <a:prstGeom prst="rect">
            <a:avLst/>
          </a:prstGeom>
          <a:solidFill>
            <a:srgbClr val="2838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450" dirty="0"/>
          </a:p>
        </p:txBody>
      </p:sp>
      <p:sp>
        <p:nvSpPr>
          <p:cNvPr id="6" name="Title 1">
            <a:extLst>
              <a:ext uri="{FF2B5EF4-FFF2-40B4-BE49-F238E27FC236}">
                <a16:creationId xmlns:a16="http://schemas.microsoft.com/office/drawing/2014/main" id="{11701A3B-8DA8-80B3-C6C8-9D2AB17D59BA}"/>
              </a:ext>
            </a:extLst>
          </p:cNvPr>
          <p:cNvSpPr txBox="1">
            <a:spLocks/>
          </p:cNvSpPr>
          <p:nvPr/>
        </p:nvSpPr>
        <p:spPr>
          <a:xfrm>
            <a:off x="112801" y="8297913"/>
            <a:ext cx="13932667" cy="684861"/>
          </a:xfrm>
          <a:prstGeom prst="rect">
            <a:avLst/>
          </a:prstGeom>
        </p:spPr>
        <p:txBody>
          <a:bodyPr vert="horz" lIns="329184" tIns="164592" rIns="329184" bIns="164592" rtlCol="0" anchor="ctr">
            <a:normAutofit fontScale="70000" lnSpcReduction="20000"/>
          </a:bodyPr>
          <a:lstStyle>
            <a:lvl1pPr algn="ctr" defTabSz="2194560" rtl="0" eaLnBrk="1" latinLnBrk="0" hangingPunct="1">
              <a:spcBef>
                <a:spcPct val="0"/>
              </a:spcBef>
              <a:buNone/>
              <a:defRPr sz="21100" kern="1200">
                <a:solidFill>
                  <a:schemeClr val="tx1"/>
                </a:solidFill>
                <a:latin typeface="+mj-lt"/>
                <a:ea typeface="+mj-ea"/>
                <a:cs typeface="+mj-cs"/>
              </a:defRPr>
            </a:lvl1pPr>
          </a:lstStyle>
          <a:p>
            <a:pPr algn="l"/>
            <a:r>
              <a:rPr lang="en-US" sz="4000" dirty="0">
                <a:solidFill>
                  <a:schemeClr val="bg1"/>
                </a:solidFill>
                <a:latin typeface="Montserrat-Bold"/>
                <a:cs typeface="Montserrat-Bold"/>
              </a:rPr>
              <a:t>Current Outcome</a:t>
            </a:r>
          </a:p>
        </p:txBody>
      </p:sp>
      <p:sp>
        <p:nvSpPr>
          <p:cNvPr id="8" name="TextBox 7">
            <a:extLst>
              <a:ext uri="{FF2B5EF4-FFF2-40B4-BE49-F238E27FC236}">
                <a16:creationId xmlns:a16="http://schemas.microsoft.com/office/drawing/2014/main" id="{6320E15E-A20E-399E-773E-4703C1C3C280}"/>
              </a:ext>
            </a:extLst>
          </p:cNvPr>
          <p:cNvSpPr txBox="1"/>
          <p:nvPr/>
        </p:nvSpPr>
        <p:spPr>
          <a:xfrm>
            <a:off x="6987714" y="12076563"/>
            <a:ext cx="7349638" cy="2523768"/>
          </a:xfrm>
          <a:prstGeom prst="rect">
            <a:avLst/>
          </a:prstGeom>
          <a:noFill/>
        </p:spPr>
        <p:txBody>
          <a:bodyPr wrap="square" lIns="137160" rIns="137160" numCol="1" rtlCol="0" anchor="t">
            <a:spAutoFit/>
          </a:bodyPr>
          <a:lstStyle/>
          <a:p>
            <a:r>
              <a:rPr lang="en-US" sz="1400" b="1" dirty="0">
                <a:latin typeface="Comfortaa" charset="0"/>
                <a:ea typeface="Comfortaa" charset="0"/>
                <a:cs typeface="Comfortaa" charset="0"/>
              </a:rPr>
              <a:t>Comparison with State-of-the-art</a:t>
            </a:r>
            <a:endParaRPr lang="en-US" sz="1400" dirty="0">
              <a:latin typeface="Comfortaa" charset="0"/>
              <a:ea typeface="Comfortaa" charset="0"/>
              <a:cs typeface="Comfortaa" charset="0"/>
            </a:endParaRPr>
          </a:p>
          <a:p>
            <a:pPr marL="342900" indent="-342900">
              <a:buFont typeface="Arial" charset="0"/>
              <a:buChar char="•"/>
            </a:pPr>
            <a:r>
              <a:rPr lang="en-US" sz="1400" dirty="0">
                <a:latin typeface="Comfortaa" charset="0"/>
                <a:ea typeface="Comfortaa" charset="0"/>
                <a:cs typeface="Comfortaa" charset="0"/>
              </a:rPr>
              <a:t>Existing ISM band backscatter systems (e.g., </a:t>
            </a:r>
            <a:r>
              <a:rPr lang="en-US" sz="1400" dirty="0" err="1">
                <a:latin typeface="Comfortaa" charset="0"/>
                <a:ea typeface="Comfortaa" charset="0"/>
                <a:cs typeface="Comfortaa" charset="0"/>
              </a:rPr>
              <a:t>WiFi</a:t>
            </a:r>
            <a:r>
              <a:rPr lang="en-US" sz="1400" dirty="0">
                <a:latin typeface="Comfortaa" charset="0"/>
                <a:ea typeface="Comfortaa" charset="0"/>
                <a:cs typeface="Comfortaa" charset="0"/>
              </a:rPr>
              <a:t>, LoRa) suffer intermittent traffic and unreliability</a:t>
            </a:r>
          </a:p>
          <a:p>
            <a:pPr marL="342900" indent="-342900">
              <a:buFont typeface="Arial" charset="0"/>
              <a:buChar char="•"/>
            </a:pPr>
            <a:r>
              <a:rPr lang="en-US" sz="1400" dirty="0">
                <a:latin typeface="Comfortaa" charset="0"/>
                <a:ea typeface="Comfortaa" charset="0"/>
                <a:cs typeface="Comfortaa" charset="0"/>
              </a:rPr>
              <a:t>LTE bands provide consistent excitation signals</a:t>
            </a:r>
          </a:p>
          <a:p>
            <a:pPr marL="342900" indent="-342900">
              <a:buFont typeface="Arial" charset="0"/>
              <a:buChar char="•"/>
            </a:pPr>
            <a:r>
              <a:rPr lang="en-US" sz="1400" dirty="0">
                <a:latin typeface="Comfortaa" charset="0"/>
                <a:ea typeface="Comfortaa" charset="0"/>
                <a:cs typeface="Comfortaa" charset="0"/>
              </a:rPr>
              <a:t>However, LTE backscatter has unique challenges such as synchronization, long symbol duration, etc.</a:t>
            </a:r>
          </a:p>
          <a:p>
            <a:r>
              <a:rPr lang="en-US" sz="1400" b="1" dirty="0">
                <a:latin typeface="Comfortaa" charset="0"/>
                <a:ea typeface="Comfortaa" charset="0"/>
                <a:cs typeface="Comfortaa" charset="0"/>
              </a:rPr>
              <a:t>Results</a:t>
            </a:r>
          </a:p>
          <a:p>
            <a:pPr marL="342900" indent="-342900">
              <a:buFont typeface="Arial" charset="0"/>
              <a:buChar char="•"/>
            </a:pPr>
            <a:r>
              <a:rPr lang="en-US" sz="1400" dirty="0">
                <a:latin typeface="Comfortaa" charset="0"/>
                <a:ea typeface="Comfortaa" charset="0"/>
                <a:cs typeface="Comfortaa" charset="0"/>
              </a:rPr>
              <a:t>Across three evaluated scenarios (home, shopping mall, and street), LTE backscatter throughput was much more stable while the </a:t>
            </a:r>
            <a:r>
              <a:rPr lang="en-US" sz="1400" dirty="0" err="1">
                <a:latin typeface="Comfortaa" charset="0"/>
                <a:ea typeface="Comfortaa" charset="0"/>
                <a:cs typeface="Comfortaa" charset="0"/>
              </a:rPr>
              <a:t>WiFi</a:t>
            </a:r>
            <a:r>
              <a:rPr lang="en-US" sz="1400" dirty="0">
                <a:latin typeface="Comfortaa" charset="0"/>
                <a:ea typeface="Comfortaa" charset="0"/>
                <a:cs typeface="Comfortaa" charset="0"/>
              </a:rPr>
              <a:t> backscatter throughput fluctuated throughout the day. On average, LTE backscatter thought is two orders of magnitude higher.</a:t>
            </a:r>
          </a:p>
          <a:p>
            <a:endParaRPr lang="en-US" sz="1600" b="1" dirty="0">
              <a:latin typeface="Comfortaa" charset="0"/>
              <a:ea typeface="Comfortaa" charset="0"/>
              <a:cs typeface="Comfortaa" charset="0"/>
            </a:endParaRPr>
          </a:p>
        </p:txBody>
      </p:sp>
      <p:pic>
        <p:nvPicPr>
          <p:cNvPr id="11" name="Picture 10">
            <a:extLst>
              <a:ext uri="{FF2B5EF4-FFF2-40B4-BE49-F238E27FC236}">
                <a16:creationId xmlns:a16="http://schemas.microsoft.com/office/drawing/2014/main" id="{6F099B25-677F-BC67-E767-8A4405E77A6A}"/>
              </a:ext>
            </a:extLst>
          </p:cNvPr>
          <p:cNvPicPr>
            <a:picLocks noChangeAspect="1"/>
          </p:cNvPicPr>
          <p:nvPr/>
        </p:nvPicPr>
        <p:blipFill>
          <a:blip r:embed="rId13"/>
          <a:stretch>
            <a:fillRect/>
          </a:stretch>
        </p:blipFill>
        <p:spPr>
          <a:xfrm>
            <a:off x="7204327" y="9064201"/>
            <a:ext cx="3360867" cy="1120289"/>
          </a:xfrm>
          <a:prstGeom prst="rect">
            <a:avLst/>
          </a:prstGeom>
        </p:spPr>
      </p:pic>
      <p:pic>
        <p:nvPicPr>
          <p:cNvPr id="19" name="Picture 18">
            <a:extLst>
              <a:ext uri="{FF2B5EF4-FFF2-40B4-BE49-F238E27FC236}">
                <a16:creationId xmlns:a16="http://schemas.microsoft.com/office/drawing/2014/main" id="{919DFDB4-74BB-F0E6-137C-C97F9A6629AA}"/>
              </a:ext>
            </a:extLst>
          </p:cNvPr>
          <p:cNvPicPr>
            <a:picLocks noChangeAspect="1"/>
          </p:cNvPicPr>
          <p:nvPr/>
        </p:nvPicPr>
        <p:blipFill>
          <a:blip r:embed="rId14"/>
          <a:stretch>
            <a:fillRect/>
          </a:stretch>
        </p:blipFill>
        <p:spPr>
          <a:xfrm>
            <a:off x="10739864" y="8995097"/>
            <a:ext cx="3514338" cy="1171446"/>
          </a:xfrm>
          <a:prstGeom prst="rect">
            <a:avLst/>
          </a:prstGeom>
        </p:spPr>
      </p:pic>
      <p:pic>
        <p:nvPicPr>
          <p:cNvPr id="21" name="Picture 20">
            <a:extLst>
              <a:ext uri="{FF2B5EF4-FFF2-40B4-BE49-F238E27FC236}">
                <a16:creationId xmlns:a16="http://schemas.microsoft.com/office/drawing/2014/main" id="{CEFE87DD-607B-2F9D-ED0A-9FDD068AF937}"/>
              </a:ext>
            </a:extLst>
          </p:cNvPr>
          <p:cNvPicPr>
            <a:picLocks noChangeAspect="1"/>
          </p:cNvPicPr>
          <p:nvPr/>
        </p:nvPicPr>
        <p:blipFill>
          <a:blip r:embed="rId15"/>
          <a:stretch>
            <a:fillRect/>
          </a:stretch>
        </p:blipFill>
        <p:spPr>
          <a:xfrm>
            <a:off x="10859953" y="10765573"/>
            <a:ext cx="3265577" cy="1012368"/>
          </a:xfrm>
          <a:prstGeom prst="rect">
            <a:avLst/>
          </a:prstGeom>
        </p:spPr>
      </p:pic>
      <p:pic>
        <p:nvPicPr>
          <p:cNvPr id="26" name="Picture 25">
            <a:extLst>
              <a:ext uri="{FF2B5EF4-FFF2-40B4-BE49-F238E27FC236}">
                <a16:creationId xmlns:a16="http://schemas.microsoft.com/office/drawing/2014/main" id="{28D5CF5E-415D-233E-1469-4E4911804D15}"/>
              </a:ext>
            </a:extLst>
          </p:cNvPr>
          <p:cNvPicPr>
            <a:picLocks noChangeAspect="1"/>
          </p:cNvPicPr>
          <p:nvPr/>
        </p:nvPicPr>
        <p:blipFill>
          <a:blip r:embed="rId16"/>
          <a:stretch>
            <a:fillRect/>
          </a:stretch>
        </p:blipFill>
        <p:spPr>
          <a:xfrm>
            <a:off x="7204327" y="10795113"/>
            <a:ext cx="3289142" cy="982827"/>
          </a:xfrm>
          <a:prstGeom prst="rect">
            <a:avLst/>
          </a:prstGeom>
        </p:spPr>
      </p:pic>
      <p:cxnSp>
        <p:nvCxnSpPr>
          <p:cNvPr id="28" name="Straight Connector 27">
            <a:extLst>
              <a:ext uri="{FF2B5EF4-FFF2-40B4-BE49-F238E27FC236}">
                <a16:creationId xmlns:a16="http://schemas.microsoft.com/office/drawing/2014/main" id="{559856C1-FCC5-4BE4-525E-BC36BC432DCC}"/>
              </a:ext>
            </a:extLst>
          </p:cNvPr>
          <p:cNvCxnSpPr/>
          <p:nvPr/>
        </p:nvCxnSpPr>
        <p:spPr>
          <a:xfrm>
            <a:off x="10712573" y="8984445"/>
            <a:ext cx="0" cy="306785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F37CDC4-9BD4-580E-A3FC-7DD7C84DB3AB}"/>
              </a:ext>
            </a:extLst>
          </p:cNvPr>
          <p:cNvCxnSpPr>
            <a:cxnSpLocks/>
          </p:cNvCxnSpPr>
          <p:nvPr/>
        </p:nvCxnSpPr>
        <p:spPr>
          <a:xfrm>
            <a:off x="6957221" y="8979871"/>
            <a:ext cx="2345" cy="539455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3029EDA-0AD5-BB6B-691B-8F8F4003BE9D}"/>
              </a:ext>
            </a:extLst>
          </p:cNvPr>
          <p:cNvSpPr txBox="1"/>
          <p:nvPr/>
        </p:nvSpPr>
        <p:spPr>
          <a:xfrm>
            <a:off x="7092721" y="10221265"/>
            <a:ext cx="3710724"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Intermittent ISM Band Signal (e.g., </a:t>
            </a:r>
            <a:r>
              <a:rPr lang="en-US" sz="1400" b="1" dirty="0" err="1">
                <a:latin typeface="Arial" panose="020B0604020202020204" pitchFamily="34" charset="0"/>
                <a:ea typeface="Comfortaa" charset="0"/>
                <a:cs typeface="Arial" panose="020B0604020202020204" pitchFamily="34" charset="0"/>
              </a:rPr>
              <a:t>WiFi</a:t>
            </a:r>
            <a:r>
              <a:rPr lang="en-US" sz="1400" b="1" dirty="0">
                <a:latin typeface="Arial" panose="020B0604020202020204" pitchFamily="34" charset="0"/>
                <a:ea typeface="Comfortaa" charset="0"/>
                <a:cs typeface="Arial" panose="020B0604020202020204" pitchFamily="34" charset="0"/>
              </a:rPr>
              <a:t>) </a:t>
            </a:r>
            <a:endParaRPr lang="en-US" sz="14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sp>
        <p:nvSpPr>
          <p:cNvPr id="33" name="TextBox 32">
            <a:extLst>
              <a:ext uri="{FF2B5EF4-FFF2-40B4-BE49-F238E27FC236}">
                <a16:creationId xmlns:a16="http://schemas.microsoft.com/office/drawing/2014/main" id="{B6F3DB62-B891-57AB-D557-2551BF964B67}"/>
              </a:ext>
            </a:extLst>
          </p:cNvPr>
          <p:cNvSpPr txBox="1"/>
          <p:nvPr/>
        </p:nvSpPr>
        <p:spPr>
          <a:xfrm>
            <a:off x="10950824" y="10136003"/>
            <a:ext cx="3710724"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Continuous Wideband LTE Signal</a:t>
            </a:r>
            <a:endParaRPr lang="en-US" sz="14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sp>
        <p:nvSpPr>
          <p:cNvPr id="34" name="TextBox 33">
            <a:extLst>
              <a:ext uri="{FF2B5EF4-FFF2-40B4-BE49-F238E27FC236}">
                <a16:creationId xmlns:a16="http://schemas.microsoft.com/office/drawing/2014/main" id="{AA5FD91F-7E2E-E60D-EF50-7A698D263169}"/>
              </a:ext>
            </a:extLst>
          </p:cNvPr>
          <p:cNvSpPr txBox="1"/>
          <p:nvPr/>
        </p:nvSpPr>
        <p:spPr>
          <a:xfrm>
            <a:off x="6992919" y="11809456"/>
            <a:ext cx="3910327"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Backscattering Throughput in a day </a:t>
            </a:r>
            <a:r>
              <a:rPr lang="en-US" sz="1100" b="1" dirty="0">
                <a:latin typeface="Arial" panose="020B0604020202020204" pitchFamily="34" charset="0"/>
                <a:ea typeface="Comfortaa" charset="0"/>
                <a:cs typeface="Arial" panose="020B0604020202020204" pitchFamily="34" charset="0"/>
              </a:rPr>
              <a:t>(</a:t>
            </a:r>
            <a:r>
              <a:rPr lang="en-US" sz="1100" b="1" dirty="0" err="1">
                <a:latin typeface="Arial" panose="020B0604020202020204" pitchFamily="34" charset="0"/>
                <a:ea typeface="Comfortaa" charset="0"/>
                <a:cs typeface="Arial" panose="020B0604020202020204" pitchFamily="34" charset="0"/>
              </a:rPr>
              <a:t>WiFi</a:t>
            </a:r>
            <a:r>
              <a:rPr lang="en-US" sz="1100" b="1" dirty="0">
                <a:latin typeface="Arial" panose="020B0604020202020204" pitchFamily="34" charset="0"/>
                <a:ea typeface="Comfortaa" charset="0"/>
                <a:cs typeface="Arial" panose="020B0604020202020204" pitchFamily="34" charset="0"/>
              </a:rPr>
              <a:t>)</a:t>
            </a:r>
            <a:endParaRPr lang="en-US" sz="11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sp>
        <p:nvSpPr>
          <p:cNvPr id="35" name="TextBox 34">
            <a:extLst>
              <a:ext uri="{FF2B5EF4-FFF2-40B4-BE49-F238E27FC236}">
                <a16:creationId xmlns:a16="http://schemas.microsoft.com/office/drawing/2014/main" id="{CA4684F9-DA5E-518E-3A91-1AB647AE7023}"/>
              </a:ext>
            </a:extLst>
          </p:cNvPr>
          <p:cNvSpPr txBox="1"/>
          <p:nvPr/>
        </p:nvSpPr>
        <p:spPr>
          <a:xfrm>
            <a:off x="10650680" y="11834956"/>
            <a:ext cx="3910327"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Backscattering Throughput in a day </a:t>
            </a:r>
            <a:r>
              <a:rPr lang="en-US" sz="1100" b="1" dirty="0">
                <a:latin typeface="Arial" panose="020B0604020202020204" pitchFamily="34" charset="0"/>
                <a:ea typeface="Comfortaa" charset="0"/>
                <a:cs typeface="Arial" panose="020B0604020202020204" pitchFamily="34" charset="0"/>
              </a:rPr>
              <a:t>(LTE)</a:t>
            </a:r>
            <a:endParaRPr lang="en-US" sz="11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pic>
        <p:nvPicPr>
          <p:cNvPr id="44" name="Picture 43">
            <a:extLst>
              <a:ext uri="{FF2B5EF4-FFF2-40B4-BE49-F238E27FC236}">
                <a16:creationId xmlns:a16="http://schemas.microsoft.com/office/drawing/2014/main" id="{7989F8CE-4BC7-BF91-A169-C3A3737CA9ED}"/>
              </a:ext>
            </a:extLst>
          </p:cNvPr>
          <p:cNvPicPr>
            <a:picLocks noChangeAspect="1"/>
          </p:cNvPicPr>
          <p:nvPr/>
        </p:nvPicPr>
        <p:blipFill>
          <a:blip r:embed="rId17"/>
          <a:stretch>
            <a:fillRect/>
          </a:stretch>
        </p:blipFill>
        <p:spPr>
          <a:xfrm>
            <a:off x="375977" y="9076317"/>
            <a:ext cx="4515510" cy="1411097"/>
          </a:xfrm>
          <a:prstGeom prst="rect">
            <a:avLst/>
          </a:prstGeom>
        </p:spPr>
      </p:pic>
      <p:pic>
        <p:nvPicPr>
          <p:cNvPr id="50" name="Picture 49" descr="A picture containing text, electronics&#10;&#10;Description automatically generated">
            <a:extLst>
              <a:ext uri="{FF2B5EF4-FFF2-40B4-BE49-F238E27FC236}">
                <a16:creationId xmlns:a16="http://schemas.microsoft.com/office/drawing/2014/main" id="{6EE3239F-92D4-6588-7D84-F50E96F4365B}"/>
              </a:ext>
            </a:extLst>
          </p:cNvPr>
          <p:cNvPicPr>
            <a:picLocks noChangeAspect="1"/>
          </p:cNvPicPr>
          <p:nvPr/>
        </p:nvPicPr>
        <p:blipFill>
          <a:blip r:embed="rId18"/>
          <a:stretch>
            <a:fillRect/>
          </a:stretch>
        </p:blipFill>
        <p:spPr>
          <a:xfrm>
            <a:off x="5627690" y="9050425"/>
            <a:ext cx="1118763" cy="2544284"/>
          </a:xfrm>
          <a:prstGeom prst="rect">
            <a:avLst/>
          </a:prstGeom>
        </p:spPr>
      </p:pic>
      <p:pic>
        <p:nvPicPr>
          <p:cNvPr id="54" name="Picture 53">
            <a:extLst>
              <a:ext uri="{FF2B5EF4-FFF2-40B4-BE49-F238E27FC236}">
                <a16:creationId xmlns:a16="http://schemas.microsoft.com/office/drawing/2014/main" id="{E70C68CE-8F5A-27C5-80DC-82C4A5587F19}"/>
              </a:ext>
            </a:extLst>
          </p:cNvPr>
          <p:cNvPicPr>
            <a:picLocks noChangeAspect="1"/>
          </p:cNvPicPr>
          <p:nvPr/>
        </p:nvPicPr>
        <p:blipFill>
          <a:blip r:embed="rId19"/>
          <a:stretch>
            <a:fillRect/>
          </a:stretch>
        </p:blipFill>
        <p:spPr>
          <a:xfrm>
            <a:off x="111446" y="10733019"/>
            <a:ext cx="5308176" cy="1322010"/>
          </a:xfrm>
          <a:prstGeom prst="rect">
            <a:avLst/>
          </a:prstGeom>
        </p:spPr>
      </p:pic>
      <p:cxnSp>
        <p:nvCxnSpPr>
          <p:cNvPr id="57" name="Straight Connector 56">
            <a:extLst>
              <a:ext uri="{FF2B5EF4-FFF2-40B4-BE49-F238E27FC236}">
                <a16:creationId xmlns:a16="http://schemas.microsoft.com/office/drawing/2014/main" id="{743D642D-0597-8E65-489F-9111819DC909}"/>
              </a:ext>
            </a:extLst>
          </p:cNvPr>
          <p:cNvCxnSpPr>
            <a:cxnSpLocks/>
          </p:cNvCxnSpPr>
          <p:nvPr/>
        </p:nvCxnSpPr>
        <p:spPr>
          <a:xfrm flipH="1">
            <a:off x="6957221" y="14334434"/>
            <a:ext cx="7285127"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7133ECB-75BB-E416-0FBE-1B7959C86585}"/>
              </a:ext>
            </a:extLst>
          </p:cNvPr>
          <p:cNvSpPr txBox="1"/>
          <p:nvPr/>
        </p:nvSpPr>
        <p:spPr>
          <a:xfrm>
            <a:off x="0" y="12007320"/>
            <a:ext cx="6987714" cy="1231106"/>
          </a:xfrm>
          <a:prstGeom prst="rect">
            <a:avLst/>
          </a:prstGeom>
          <a:noFill/>
        </p:spPr>
        <p:txBody>
          <a:bodyPr wrap="square" lIns="137160" rIns="137160" numCol="1" rtlCol="0" anchor="t">
            <a:spAutoFit/>
          </a:bodyPr>
          <a:lstStyle/>
          <a:p>
            <a:r>
              <a:rPr lang="en-US" sz="1400" b="1" dirty="0">
                <a:latin typeface="Comfortaa" charset="0"/>
                <a:ea typeface="Comfortaa" charset="0"/>
                <a:cs typeface="Comfortaa" charset="0"/>
              </a:rPr>
              <a:t>Results</a:t>
            </a:r>
          </a:p>
          <a:p>
            <a:pPr marL="342900" indent="-342900">
              <a:buFont typeface="Arial" charset="0"/>
              <a:buChar char="•"/>
            </a:pPr>
            <a:r>
              <a:rPr lang="en-US" sz="1400" dirty="0">
                <a:latin typeface="Comfortaa" charset="0"/>
                <a:ea typeface="Comfortaa" charset="0"/>
                <a:cs typeface="Comfortaa" charset="0"/>
              </a:rPr>
              <a:t>Our system provides a much higher granularity modulation ability than existing systems.</a:t>
            </a:r>
          </a:p>
          <a:p>
            <a:pPr marL="342900" indent="-342900">
              <a:buFont typeface="Arial" charset="0"/>
              <a:buChar char="•"/>
            </a:pPr>
            <a:r>
              <a:rPr lang="en-US" sz="1400" dirty="0">
                <a:latin typeface="Comfortaa" charset="0"/>
                <a:ea typeface="Comfortaa" charset="0"/>
                <a:cs typeface="Comfortaa" charset="0"/>
              </a:rPr>
              <a:t>With a similar level of thought, our system can achieve orders of magnitude lower BER.</a:t>
            </a:r>
          </a:p>
          <a:p>
            <a:pPr marL="342900" indent="-342900">
              <a:buFont typeface="Arial" charset="0"/>
              <a:buChar char="•"/>
            </a:pPr>
            <a:r>
              <a:rPr lang="en-US" sz="1400" dirty="0">
                <a:latin typeface="Comfortaa" charset="0"/>
                <a:ea typeface="Comfortaa" charset="0"/>
                <a:cs typeface="Comfortaa" charset="0"/>
              </a:rPr>
              <a:t>With a similar level of BER, our system can achieve up to 10 Mbps throughput.</a:t>
            </a:r>
          </a:p>
          <a:p>
            <a:endParaRPr lang="en-US" sz="1600" b="1" dirty="0">
              <a:latin typeface="Comfortaa" charset="0"/>
              <a:ea typeface="Comfortaa" charset="0"/>
              <a:cs typeface="Comfortaa" charset="0"/>
            </a:endParaRPr>
          </a:p>
        </p:txBody>
      </p:sp>
      <p:sp>
        <p:nvSpPr>
          <p:cNvPr id="62" name="TextBox 61">
            <a:extLst>
              <a:ext uri="{FF2B5EF4-FFF2-40B4-BE49-F238E27FC236}">
                <a16:creationId xmlns:a16="http://schemas.microsoft.com/office/drawing/2014/main" id="{E326EEBA-5414-D7CA-69C4-D2E88D4E5BC4}"/>
              </a:ext>
            </a:extLst>
          </p:cNvPr>
          <p:cNvSpPr txBox="1"/>
          <p:nvPr/>
        </p:nvSpPr>
        <p:spPr>
          <a:xfrm>
            <a:off x="923872" y="10460733"/>
            <a:ext cx="3710724"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Sample Level Backscatter</a:t>
            </a:r>
            <a:endParaRPr lang="en-US" sz="14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sp>
        <p:nvSpPr>
          <p:cNvPr id="63" name="TextBox 62">
            <a:extLst>
              <a:ext uri="{FF2B5EF4-FFF2-40B4-BE49-F238E27FC236}">
                <a16:creationId xmlns:a16="http://schemas.microsoft.com/office/drawing/2014/main" id="{F6C31846-0B08-F72D-CC14-48C5689393DB}"/>
              </a:ext>
            </a:extLst>
          </p:cNvPr>
          <p:cNvSpPr txBox="1"/>
          <p:nvPr/>
        </p:nvSpPr>
        <p:spPr>
          <a:xfrm>
            <a:off x="5559241" y="11677147"/>
            <a:ext cx="1165163" cy="553998"/>
          </a:xfrm>
          <a:prstGeom prst="rect">
            <a:avLst/>
          </a:prstGeom>
          <a:noFill/>
        </p:spPr>
        <p:txBody>
          <a:bodyPr wrap="square" lIns="137160" rIns="137160" numCol="1" rtlCol="0" anchor="t">
            <a:spAutoFit/>
          </a:bodyPr>
          <a:lstStyle/>
          <a:p>
            <a:r>
              <a:rPr lang="en-US" sz="1400" b="1" dirty="0">
                <a:latin typeface="Arial" panose="020B0604020202020204" pitchFamily="34" charset="0"/>
                <a:ea typeface="Comfortaa" charset="0"/>
                <a:cs typeface="Arial" panose="020B0604020202020204" pitchFamily="34" charset="0"/>
              </a:rPr>
              <a:t>Prototype</a:t>
            </a:r>
            <a:endParaRPr lang="en-US" sz="1400" dirty="0">
              <a:latin typeface="Arial" panose="020B0604020202020204" pitchFamily="34" charset="0"/>
              <a:ea typeface="Comfortaa" charset="0"/>
              <a:cs typeface="Arial" panose="020B0604020202020204" pitchFamily="34" charset="0"/>
            </a:endParaRPr>
          </a:p>
          <a:p>
            <a:endParaRPr lang="en-US" sz="1600" b="1" dirty="0">
              <a:latin typeface="Comfortaa" charset="0"/>
            </a:endParaRPr>
          </a:p>
        </p:txBody>
      </p:sp>
      <p:pic>
        <p:nvPicPr>
          <p:cNvPr id="10" name="Picture 9" descr="A group of images of a graph&#10;&#10;Description automatically generated with medium confidence">
            <a:extLst>
              <a:ext uri="{FF2B5EF4-FFF2-40B4-BE49-F238E27FC236}">
                <a16:creationId xmlns:a16="http://schemas.microsoft.com/office/drawing/2014/main" id="{8C8CB2AB-6FD3-AD09-752F-0E1D73409158}"/>
              </a:ext>
            </a:extLst>
          </p:cNvPr>
          <p:cNvPicPr>
            <a:picLocks noChangeAspect="1"/>
          </p:cNvPicPr>
          <p:nvPr/>
        </p:nvPicPr>
        <p:blipFill>
          <a:blip r:embed="rId20"/>
          <a:stretch>
            <a:fillRect/>
          </a:stretch>
        </p:blipFill>
        <p:spPr>
          <a:xfrm>
            <a:off x="7290494" y="14359934"/>
            <a:ext cx="6047656" cy="2687847"/>
          </a:xfrm>
          <a:prstGeom prst="rect">
            <a:avLst/>
          </a:prstGeom>
        </p:spPr>
      </p:pic>
      <p:pic>
        <p:nvPicPr>
          <p:cNvPr id="20" name="Picture 19" descr="A table of numbers and letters&#10;&#10;Description automatically generated">
            <a:extLst>
              <a:ext uri="{FF2B5EF4-FFF2-40B4-BE49-F238E27FC236}">
                <a16:creationId xmlns:a16="http://schemas.microsoft.com/office/drawing/2014/main" id="{C44AE0FA-990C-5E06-8B9B-E8539D0916E6}"/>
              </a:ext>
            </a:extLst>
          </p:cNvPr>
          <p:cNvPicPr>
            <a:picLocks noChangeAspect="1"/>
          </p:cNvPicPr>
          <p:nvPr/>
        </p:nvPicPr>
        <p:blipFill>
          <a:blip r:embed="rId21"/>
          <a:stretch>
            <a:fillRect/>
          </a:stretch>
        </p:blipFill>
        <p:spPr>
          <a:xfrm>
            <a:off x="1008020" y="13213602"/>
            <a:ext cx="4744875" cy="2601107"/>
          </a:xfrm>
          <a:prstGeom prst="rect">
            <a:avLst/>
          </a:prstGeom>
        </p:spPr>
      </p:pic>
      <p:cxnSp>
        <p:nvCxnSpPr>
          <p:cNvPr id="22" name="Straight Connector 21">
            <a:extLst>
              <a:ext uri="{FF2B5EF4-FFF2-40B4-BE49-F238E27FC236}">
                <a16:creationId xmlns:a16="http://schemas.microsoft.com/office/drawing/2014/main" id="{9E96EE4E-00BA-F14B-BC83-5003835AC847}"/>
              </a:ext>
            </a:extLst>
          </p:cNvPr>
          <p:cNvCxnSpPr>
            <a:cxnSpLocks/>
          </p:cNvCxnSpPr>
          <p:nvPr/>
        </p:nvCxnSpPr>
        <p:spPr>
          <a:xfrm flipH="1">
            <a:off x="83150" y="13048270"/>
            <a:ext cx="6904564"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55F8607-FAB6-E6F8-B1E5-7C8D5947DAE3}"/>
              </a:ext>
            </a:extLst>
          </p:cNvPr>
          <p:cNvSpPr txBox="1"/>
          <p:nvPr/>
        </p:nvSpPr>
        <p:spPr>
          <a:xfrm>
            <a:off x="139321" y="15886494"/>
            <a:ext cx="7349638" cy="1231106"/>
          </a:xfrm>
          <a:prstGeom prst="rect">
            <a:avLst/>
          </a:prstGeom>
          <a:noFill/>
        </p:spPr>
        <p:txBody>
          <a:bodyPr wrap="square" lIns="137160" rIns="137160" numCol="1" rtlCol="0" anchor="t">
            <a:spAutoFit/>
          </a:bodyPr>
          <a:lstStyle/>
          <a:p>
            <a:r>
              <a:rPr lang="en-US" sz="1400" b="1" dirty="0">
                <a:latin typeface="Comfortaa" charset="0"/>
                <a:ea typeface="Comfortaa" charset="0"/>
                <a:cs typeface="Comfortaa" charset="0"/>
              </a:rPr>
              <a:t>Learning for Vehicle-to-Vehicle Cooperative Perception under Lossy Communication. IEEE Transactions on Intelligent Vehicles, 2023</a:t>
            </a:r>
          </a:p>
          <a:p>
            <a:endParaRPr lang="en-US" sz="1400" b="1" dirty="0">
              <a:latin typeface="Comfortaa" charset="0"/>
              <a:ea typeface="Comfortaa" charset="0"/>
              <a:cs typeface="Comfortaa" charset="0"/>
            </a:endParaRPr>
          </a:p>
          <a:p>
            <a:r>
              <a:rPr lang="en-US" sz="1600" b="1" dirty="0">
                <a:latin typeface="Comfortaa" charset="0"/>
                <a:ea typeface="Comfortaa" charset="0"/>
                <a:cs typeface="Comfortaa" charset="0"/>
              </a:rPr>
              <a:t>our approach to effectively mitigate the negative impact of LC and enhance the interaction between the ego vehicle and other vehicles.</a:t>
            </a:r>
          </a:p>
        </p:txBody>
      </p:sp>
      <p:cxnSp>
        <p:nvCxnSpPr>
          <p:cNvPr id="9" name="Straight Connector 8">
            <a:extLst>
              <a:ext uri="{FF2B5EF4-FFF2-40B4-BE49-F238E27FC236}">
                <a16:creationId xmlns:a16="http://schemas.microsoft.com/office/drawing/2014/main" id="{BEFBFA2F-DEF1-467A-D9E2-186BD38F866E}"/>
              </a:ext>
            </a:extLst>
          </p:cNvPr>
          <p:cNvCxnSpPr>
            <a:cxnSpLocks/>
          </p:cNvCxnSpPr>
          <p:nvPr/>
        </p:nvCxnSpPr>
        <p:spPr>
          <a:xfrm flipH="1">
            <a:off x="139321" y="17117600"/>
            <a:ext cx="1414624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C601A5F-3175-0371-EB7B-D3B2AFB4B34E}"/>
              </a:ext>
            </a:extLst>
          </p:cNvPr>
          <p:cNvSpPr txBox="1"/>
          <p:nvPr/>
        </p:nvSpPr>
        <p:spPr>
          <a:xfrm>
            <a:off x="108592" y="17122761"/>
            <a:ext cx="13649044" cy="823302"/>
          </a:xfrm>
          <a:prstGeom prst="rect">
            <a:avLst/>
          </a:prstGeom>
          <a:noFill/>
        </p:spPr>
        <p:txBody>
          <a:bodyPr wrap="square" lIns="137160" rIns="137160" numCol="1" rtlCol="0" anchor="t">
            <a:spAutoFit/>
          </a:bodyPr>
          <a:lstStyle/>
          <a:p>
            <a:r>
              <a:rPr lang="en-US" sz="1000" b="0" i="0" dirty="0">
                <a:effectLst/>
                <a:highlight>
                  <a:srgbClr val="FDFDFD"/>
                </a:highlight>
                <a:latin typeface="robotoregular"/>
              </a:rPr>
              <a:t>1.</a:t>
            </a:r>
            <a:r>
              <a:rPr lang="en-US" sz="1000" b="0" i="0" dirty="0">
                <a:solidFill>
                  <a:srgbClr val="FF0000"/>
                </a:solidFill>
                <a:effectLst/>
                <a:highlight>
                  <a:srgbClr val="FDFDFD"/>
                </a:highlight>
                <a:latin typeface="robotoregular"/>
              </a:rPr>
              <a:t> [MILCOM'22]</a:t>
            </a:r>
            <a:r>
              <a:rPr lang="en-US" sz="1000" b="0" i="0" dirty="0">
                <a:solidFill>
                  <a:srgbClr val="222222"/>
                </a:solidFill>
                <a:effectLst/>
                <a:highlight>
                  <a:srgbClr val="FDFDFD"/>
                </a:highlight>
                <a:latin typeface="robotoregular"/>
              </a:rPr>
              <a:t> Wei Wang, </a:t>
            </a:r>
            <a:r>
              <a:rPr lang="en-US" sz="1000" b="0" i="0" dirty="0" err="1">
                <a:solidFill>
                  <a:srgbClr val="222222"/>
                </a:solidFill>
                <a:effectLst/>
                <a:highlight>
                  <a:srgbClr val="FDFDFD"/>
                </a:highlight>
                <a:latin typeface="robotoregular"/>
              </a:rPr>
              <a:t>Zicheng</a:t>
            </a:r>
            <a:r>
              <a:rPr lang="en-US" sz="1000" b="0" i="0" dirty="0">
                <a:solidFill>
                  <a:srgbClr val="222222"/>
                </a:solidFill>
                <a:effectLst/>
                <a:highlight>
                  <a:srgbClr val="FDFDFD"/>
                </a:highlight>
                <a:latin typeface="robotoregular"/>
              </a:rPr>
              <a:t> Chi, Xin Liu, Ananth Vishnu Bhaskar, Ankit </a:t>
            </a:r>
            <a:r>
              <a:rPr lang="en-US" sz="1000" b="0" i="0" dirty="0" err="1">
                <a:solidFill>
                  <a:srgbClr val="222222"/>
                </a:solidFill>
                <a:effectLst/>
                <a:highlight>
                  <a:srgbClr val="FDFDFD"/>
                </a:highlight>
                <a:latin typeface="robotoregular"/>
              </a:rPr>
              <a:t>Baingane</a:t>
            </a:r>
            <a:r>
              <a:rPr lang="en-US" sz="1000" b="0" i="0" dirty="0">
                <a:solidFill>
                  <a:srgbClr val="222222"/>
                </a:solidFill>
                <a:effectLst/>
                <a:highlight>
                  <a:srgbClr val="FDFDFD"/>
                </a:highlight>
                <a:latin typeface="robotoregular"/>
              </a:rPr>
              <a:t>, Ryan </a:t>
            </a:r>
            <a:r>
              <a:rPr lang="en-US" sz="1000" b="0" i="0" dirty="0" err="1">
                <a:solidFill>
                  <a:srgbClr val="222222"/>
                </a:solidFill>
                <a:effectLst/>
                <a:highlight>
                  <a:srgbClr val="FDFDFD"/>
                </a:highlight>
                <a:latin typeface="robotoregular"/>
              </a:rPr>
              <a:t>Jahnige</a:t>
            </a:r>
            <a:r>
              <a:rPr lang="en-US" sz="1000" b="0" i="0" dirty="0">
                <a:solidFill>
                  <a:srgbClr val="222222"/>
                </a:solidFill>
                <a:effectLst/>
                <a:highlight>
                  <a:srgbClr val="FDFDFD"/>
                </a:highlight>
                <a:latin typeface="robotoregular"/>
              </a:rPr>
              <a:t>, </a:t>
            </a:r>
            <a:r>
              <a:rPr lang="en-US" sz="1000" b="0" i="0" dirty="0" err="1">
                <a:solidFill>
                  <a:srgbClr val="222222"/>
                </a:solidFill>
                <a:effectLst/>
                <a:highlight>
                  <a:srgbClr val="FDFDFD"/>
                </a:highlight>
                <a:latin typeface="robotoregular"/>
              </a:rPr>
              <a:t>Qingquan</a:t>
            </a:r>
            <a:r>
              <a:rPr lang="en-US" sz="1000" b="0" i="0" dirty="0">
                <a:solidFill>
                  <a:srgbClr val="222222"/>
                </a:solidFill>
                <a:effectLst/>
                <a:highlight>
                  <a:srgbClr val="FDFDFD"/>
                </a:highlight>
                <a:latin typeface="robotoregular"/>
              </a:rPr>
              <a:t> Zhang, and Ting Zhu. </a:t>
            </a:r>
            <a:r>
              <a:rPr lang="en-US" sz="1000" b="1" i="0" dirty="0">
                <a:solidFill>
                  <a:srgbClr val="222222"/>
                </a:solidFill>
                <a:effectLst/>
                <a:highlight>
                  <a:srgbClr val="FDFDFD"/>
                </a:highlight>
                <a:latin typeface="robotoregular"/>
              </a:rPr>
              <a:t>A Secured Protocol for IoT Devices in Tactical Networks</a:t>
            </a:r>
            <a:r>
              <a:rPr lang="en-US" sz="1600" b="1" dirty="0">
                <a:latin typeface="Comfortaa" charset="0"/>
                <a:ea typeface="Comfortaa" charset="0"/>
                <a:cs typeface="Comfortaa" charset="0"/>
              </a:rPr>
              <a:t>.</a:t>
            </a:r>
          </a:p>
          <a:p>
            <a:r>
              <a:rPr lang="en-US" sz="1050" dirty="0">
                <a:highlight>
                  <a:srgbClr val="FDFDFD"/>
                </a:highlight>
                <a:latin typeface="robotoregular"/>
              </a:rPr>
              <a:t>2</a:t>
            </a:r>
            <a:r>
              <a:rPr lang="en-US" sz="1050" b="0" i="0" dirty="0">
                <a:effectLst/>
                <a:highlight>
                  <a:srgbClr val="FDFDFD"/>
                </a:highlight>
                <a:latin typeface="robotoregular"/>
              </a:rPr>
              <a:t>. </a:t>
            </a:r>
            <a:r>
              <a:rPr lang="en-US" sz="1050" b="0" i="0" dirty="0">
                <a:solidFill>
                  <a:srgbClr val="FF0000"/>
                </a:solidFill>
                <a:effectLst/>
                <a:highlight>
                  <a:srgbClr val="FDFDFD"/>
                </a:highlight>
                <a:latin typeface="robotoregular"/>
              </a:rPr>
              <a:t>[ToN'23]</a:t>
            </a:r>
            <a:r>
              <a:rPr lang="en-US" sz="1050" b="0" i="0" dirty="0">
                <a:solidFill>
                  <a:srgbClr val="222222"/>
                </a:solidFill>
                <a:effectLst/>
                <a:highlight>
                  <a:srgbClr val="FDFDFD"/>
                </a:highlight>
                <a:latin typeface="robotoregular"/>
              </a:rPr>
              <a:t> Wei Wang, Xin Liu, Yao Yao, </a:t>
            </a:r>
            <a:r>
              <a:rPr lang="en-US" sz="1050" b="0" i="0" dirty="0" err="1">
                <a:solidFill>
                  <a:srgbClr val="222222"/>
                </a:solidFill>
                <a:effectLst/>
                <a:highlight>
                  <a:srgbClr val="FDFDFD"/>
                </a:highlight>
                <a:latin typeface="robotoregular"/>
              </a:rPr>
              <a:t>Zicheng</a:t>
            </a:r>
            <a:r>
              <a:rPr lang="en-US" sz="1050" b="0" i="0" dirty="0">
                <a:solidFill>
                  <a:srgbClr val="222222"/>
                </a:solidFill>
                <a:effectLst/>
                <a:highlight>
                  <a:srgbClr val="FDFDFD"/>
                </a:highlight>
                <a:latin typeface="robotoregular"/>
              </a:rPr>
              <a:t> Chi, Stuart Ray, Ting Zhu, and </a:t>
            </a:r>
            <a:r>
              <a:rPr lang="en-US" sz="1050" b="0" i="0" dirty="0" err="1">
                <a:solidFill>
                  <a:srgbClr val="222222"/>
                </a:solidFill>
                <a:effectLst/>
                <a:highlight>
                  <a:srgbClr val="FDFDFD"/>
                </a:highlight>
                <a:latin typeface="robotoregular"/>
              </a:rPr>
              <a:t>Yanchao</a:t>
            </a:r>
            <a:r>
              <a:rPr lang="en-US" sz="1050" b="0" i="0" dirty="0">
                <a:solidFill>
                  <a:srgbClr val="222222"/>
                </a:solidFill>
                <a:effectLst/>
                <a:highlight>
                  <a:srgbClr val="FDFDFD"/>
                </a:highlight>
                <a:latin typeface="robotoregular"/>
              </a:rPr>
              <a:t> Zhang. </a:t>
            </a:r>
            <a:r>
              <a:rPr lang="en-US" sz="1050" b="1" i="0" dirty="0">
                <a:solidFill>
                  <a:srgbClr val="222222"/>
                </a:solidFill>
                <a:effectLst/>
                <a:highlight>
                  <a:srgbClr val="FDFDFD"/>
                </a:highlight>
                <a:latin typeface="robotoregular"/>
              </a:rPr>
              <a:t>Simultaneous Data Dissemination Among </a:t>
            </a:r>
            <a:r>
              <a:rPr lang="en-US" sz="1050" b="1" i="0" dirty="0" err="1">
                <a:solidFill>
                  <a:srgbClr val="222222"/>
                </a:solidFill>
                <a:effectLst/>
                <a:highlight>
                  <a:srgbClr val="FDFDFD"/>
                </a:highlight>
                <a:latin typeface="robotoregular"/>
              </a:rPr>
              <a:t>WiFi</a:t>
            </a:r>
            <a:r>
              <a:rPr lang="en-US" sz="1050" b="1" i="0" dirty="0">
                <a:solidFill>
                  <a:srgbClr val="222222"/>
                </a:solidFill>
                <a:effectLst/>
                <a:highlight>
                  <a:srgbClr val="FDFDFD"/>
                </a:highlight>
                <a:latin typeface="robotoregular"/>
              </a:rPr>
              <a:t> and ZigBee Devices</a:t>
            </a:r>
          </a:p>
          <a:p>
            <a:r>
              <a:rPr lang="en-US" sz="1050" dirty="0">
                <a:highlight>
                  <a:srgbClr val="FDFDFD"/>
                </a:highlight>
                <a:latin typeface="robotoregular"/>
              </a:rPr>
              <a:t>3</a:t>
            </a:r>
            <a:r>
              <a:rPr lang="en-US" sz="1050" b="0" i="0" dirty="0">
                <a:effectLst/>
                <a:highlight>
                  <a:srgbClr val="FDFDFD"/>
                </a:highlight>
                <a:latin typeface="robotoregular"/>
              </a:rPr>
              <a:t>. </a:t>
            </a:r>
            <a:r>
              <a:rPr lang="en-US" sz="1050" b="0" i="0" dirty="0">
                <a:solidFill>
                  <a:srgbClr val="FF0000"/>
                </a:solidFill>
                <a:effectLst/>
                <a:highlight>
                  <a:srgbClr val="FDFDFD"/>
                </a:highlight>
                <a:latin typeface="robotoregular"/>
              </a:rPr>
              <a:t>[T-IV’23]</a:t>
            </a:r>
            <a:r>
              <a:rPr lang="en-US" sz="1050" b="0" i="0" dirty="0">
                <a:solidFill>
                  <a:srgbClr val="222222"/>
                </a:solidFill>
                <a:effectLst/>
                <a:highlight>
                  <a:srgbClr val="FDFDFD"/>
                </a:highlight>
                <a:latin typeface="robotoregular"/>
              </a:rPr>
              <a:t> </a:t>
            </a:r>
            <a:r>
              <a:rPr lang="en-US" sz="1050" b="0" i="0" dirty="0" err="1">
                <a:solidFill>
                  <a:srgbClr val="222222"/>
                </a:solidFill>
                <a:effectLst/>
                <a:highlight>
                  <a:srgbClr val="FDFDFD"/>
                </a:highlight>
                <a:latin typeface="robotoregular"/>
              </a:rPr>
              <a:t>Jinlong</a:t>
            </a:r>
            <a:r>
              <a:rPr lang="en-US" sz="1050" b="0" i="0" dirty="0">
                <a:solidFill>
                  <a:srgbClr val="222222"/>
                </a:solidFill>
                <a:effectLst/>
                <a:highlight>
                  <a:srgbClr val="FDFDFD"/>
                </a:highlight>
                <a:latin typeface="robotoregular"/>
              </a:rPr>
              <a:t> Li, </a:t>
            </a:r>
            <a:r>
              <a:rPr lang="en-US" sz="1050" b="0" i="0" dirty="0" err="1">
                <a:solidFill>
                  <a:srgbClr val="222222"/>
                </a:solidFill>
                <a:effectLst/>
                <a:highlight>
                  <a:srgbClr val="FDFDFD"/>
                </a:highlight>
                <a:latin typeface="robotoregular"/>
              </a:rPr>
              <a:t>Runsheng</a:t>
            </a:r>
            <a:r>
              <a:rPr lang="en-US" sz="1050" b="0" i="0" dirty="0">
                <a:solidFill>
                  <a:srgbClr val="222222"/>
                </a:solidFill>
                <a:effectLst/>
                <a:highlight>
                  <a:srgbClr val="FDFDFD"/>
                </a:highlight>
                <a:latin typeface="robotoregular"/>
              </a:rPr>
              <a:t> Xu, </a:t>
            </a:r>
            <a:r>
              <a:rPr lang="en-US" sz="1050" b="0" i="0" dirty="0" err="1">
                <a:solidFill>
                  <a:srgbClr val="222222"/>
                </a:solidFill>
                <a:effectLst/>
                <a:highlight>
                  <a:srgbClr val="FDFDFD"/>
                </a:highlight>
                <a:latin typeface="robotoregular"/>
              </a:rPr>
              <a:t>Xinyu</a:t>
            </a:r>
            <a:r>
              <a:rPr lang="en-US" sz="1050" b="0" i="0" dirty="0">
                <a:solidFill>
                  <a:srgbClr val="222222"/>
                </a:solidFill>
                <a:effectLst/>
                <a:highlight>
                  <a:srgbClr val="FDFDFD"/>
                </a:highlight>
                <a:latin typeface="robotoregular"/>
              </a:rPr>
              <a:t> Liu, </a:t>
            </a:r>
            <a:r>
              <a:rPr lang="en-US" sz="1050" b="0" i="0" dirty="0" err="1">
                <a:solidFill>
                  <a:srgbClr val="222222"/>
                </a:solidFill>
                <a:effectLst/>
                <a:highlight>
                  <a:srgbClr val="FDFDFD"/>
                </a:highlight>
                <a:latin typeface="robotoregular"/>
              </a:rPr>
              <a:t>Jin</a:t>
            </a:r>
            <a:r>
              <a:rPr lang="en-US" sz="1050" b="0" i="0" dirty="0">
                <a:solidFill>
                  <a:srgbClr val="222222"/>
                </a:solidFill>
                <a:effectLst/>
                <a:highlight>
                  <a:srgbClr val="FDFDFD"/>
                </a:highlight>
                <a:latin typeface="robotoregular"/>
              </a:rPr>
              <a:t> Ma, </a:t>
            </a:r>
            <a:r>
              <a:rPr lang="en-US" sz="1050" b="0" i="0" dirty="0" err="1">
                <a:solidFill>
                  <a:srgbClr val="222222"/>
                </a:solidFill>
                <a:effectLst/>
                <a:highlight>
                  <a:srgbClr val="FDFDFD"/>
                </a:highlight>
                <a:latin typeface="robotoregular"/>
              </a:rPr>
              <a:t>Zicheng</a:t>
            </a:r>
            <a:r>
              <a:rPr lang="en-US" sz="1050" b="0" i="0" dirty="0">
                <a:solidFill>
                  <a:srgbClr val="222222"/>
                </a:solidFill>
                <a:effectLst/>
                <a:highlight>
                  <a:srgbClr val="FDFDFD"/>
                </a:highlight>
                <a:latin typeface="robotoregular"/>
              </a:rPr>
              <a:t> Chi, Jiaqi Ma, and </a:t>
            </a:r>
            <a:r>
              <a:rPr lang="en-US" sz="1050" b="0" i="0" dirty="0" err="1">
                <a:solidFill>
                  <a:srgbClr val="222222"/>
                </a:solidFill>
                <a:effectLst/>
                <a:highlight>
                  <a:srgbClr val="FDFDFD"/>
                </a:highlight>
                <a:latin typeface="robotoregular"/>
              </a:rPr>
              <a:t>Hongkai</a:t>
            </a:r>
            <a:r>
              <a:rPr lang="en-US" sz="1050" b="0" i="0" dirty="0">
                <a:solidFill>
                  <a:srgbClr val="222222"/>
                </a:solidFill>
                <a:effectLst/>
                <a:highlight>
                  <a:srgbClr val="FDFDFD"/>
                </a:highlight>
                <a:latin typeface="robotoregular"/>
              </a:rPr>
              <a:t> Yu. </a:t>
            </a:r>
            <a:r>
              <a:rPr lang="en-US" sz="1050" b="1" i="0" dirty="0">
                <a:solidFill>
                  <a:srgbClr val="222222"/>
                </a:solidFill>
                <a:effectLst/>
                <a:highlight>
                  <a:srgbClr val="FDFDFD"/>
                </a:highlight>
                <a:latin typeface="robotoregular"/>
              </a:rPr>
              <a:t>Learning for Vehicle-to-Vehicle Cooperative Perception Under Lossy Communication</a:t>
            </a:r>
          </a:p>
          <a:p>
            <a:r>
              <a:rPr lang="en-US" sz="1050" dirty="0">
                <a:highlight>
                  <a:srgbClr val="FDFDFD"/>
                </a:highlight>
                <a:latin typeface="robotoregular"/>
              </a:rPr>
              <a:t>4</a:t>
            </a:r>
            <a:r>
              <a:rPr lang="en-US" sz="1050" b="0" i="0" dirty="0">
                <a:effectLst/>
                <a:highlight>
                  <a:srgbClr val="FDFDFD"/>
                </a:highlight>
                <a:latin typeface="robotoregular"/>
              </a:rPr>
              <a:t>. </a:t>
            </a:r>
            <a:r>
              <a:rPr lang="en-US" sz="1050" b="0" i="0" dirty="0">
                <a:solidFill>
                  <a:srgbClr val="FF0000"/>
                </a:solidFill>
                <a:effectLst/>
                <a:highlight>
                  <a:srgbClr val="FDFDFD"/>
                </a:highlight>
                <a:latin typeface="robotoregular"/>
              </a:rPr>
              <a:t>[ToN'23]</a:t>
            </a:r>
            <a:r>
              <a:rPr lang="en-US" sz="1050" b="0" i="0" dirty="0">
                <a:solidFill>
                  <a:srgbClr val="222222"/>
                </a:solidFill>
                <a:effectLst/>
                <a:highlight>
                  <a:srgbClr val="FDFDFD"/>
                </a:highlight>
                <a:latin typeface="robotoregular"/>
              </a:rPr>
              <a:t> Xin Liu, </a:t>
            </a:r>
            <a:r>
              <a:rPr lang="en-US" sz="1050" b="0" i="0" dirty="0" err="1">
                <a:solidFill>
                  <a:srgbClr val="222222"/>
                </a:solidFill>
                <a:effectLst/>
                <a:highlight>
                  <a:srgbClr val="FDFDFD"/>
                </a:highlight>
                <a:latin typeface="robotoregular"/>
              </a:rPr>
              <a:t>Zicheng</a:t>
            </a:r>
            <a:r>
              <a:rPr lang="en-US" sz="1050" b="0" i="0" dirty="0">
                <a:solidFill>
                  <a:srgbClr val="222222"/>
                </a:solidFill>
                <a:effectLst/>
                <a:highlight>
                  <a:srgbClr val="FDFDFD"/>
                </a:highlight>
                <a:latin typeface="robotoregular"/>
              </a:rPr>
              <a:t> Chi, Wei Wang, Yao Yao, Pei Hao, and Ting Zhu. </a:t>
            </a:r>
            <a:r>
              <a:rPr lang="en-US" sz="1050" b="1" i="0" dirty="0">
                <a:solidFill>
                  <a:srgbClr val="222222"/>
                </a:solidFill>
                <a:effectLst/>
                <a:highlight>
                  <a:srgbClr val="FDFDFD"/>
                </a:highlight>
                <a:latin typeface="robotoregular"/>
              </a:rPr>
              <a:t>High-Granularity Modulation for OFDM Backscatter</a:t>
            </a:r>
            <a:endParaRPr lang="en-US" sz="1600" b="1" dirty="0">
              <a:latin typeface="Comfortaa" charset="0"/>
              <a:ea typeface="Comfortaa" charset="0"/>
              <a:cs typeface="Comfortaa" charset="0"/>
            </a:endParaRPr>
          </a:p>
        </p:txBody>
      </p:sp>
    </p:spTree>
    <p:extLst>
      <p:ext uri="{BB962C8B-B14F-4D97-AF65-F5344CB8AC3E}">
        <p14:creationId xmlns:p14="http://schemas.microsoft.com/office/powerpoint/2010/main" val="44496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wipe(left)">
                                      <p:cBhvr>
                                        <p:cTn id="9" dur="1000"/>
                                        <p:tgtEl>
                                          <p:spTgt spid="7"/>
                                        </p:tgtEl>
                                      </p:cBhvr>
                                    </p:animEffect>
                                  </p:childTnLst>
                                </p:cTn>
                              </p:par>
                              <p:par>
                                <p:cTn id="10" presetID="22" presetClass="entr" presetSubtype="8" fill="hold" nodeType="withEffect">
                                  <p:stCondLst>
                                    <p:cond delay="100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1061</TotalTime>
  <Words>532</Words>
  <Application>Microsoft Macintosh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Comfortaa</vt:lpstr>
      <vt:lpstr>Montserrat-Bold</vt:lpstr>
      <vt:lpstr>robotoregular</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apage224@gmail.com</dc:creator>
  <cp:lastModifiedBy>Zhu, Ting</cp:lastModifiedBy>
  <cp:revision>23</cp:revision>
  <dcterms:created xsi:type="dcterms:W3CDTF">2016-07-22T15:37:37Z</dcterms:created>
  <dcterms:modified xsi:type="dcterms:W3CDTF">2024-04-28T21:53:20Z</dcterms:modified>
</cp:coreProperties>
</file>